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42062400" cy="32918400"/>
  <p:notesSz cx="7010400" cy="9296400"/>
  <p:defaultTextStyle>
    <a:defPPr>
      <a:defRPr lang="en-US"/>
    </a:defPPr>
    <a:lvl1pPr marL="0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1pPr>
    <a:lvl2pPr marL="2403546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2pPr>
    <a:lvl3pPr marL="4807092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3pPr>
    <a:lvl4pPr marL="7210638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4pPr>
    <a:lvl5pPr marL="9614184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5pPr>
    <a:lvl6pPr marL="12017731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6pPr>
    <a:lvl7pPr marL="14421277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7pPr>
    <a:lvl8pPr marL="16824823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8pPr>
    <a:lvl9pPr marL="19228369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213B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CCEBDE-16DF-4A49-8954-DFFE08DD0586}" v="21" dt="2023-02-28T20:44:09.7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185"/>
    <p:restoredTop sz="91094" autoAdjust="0"/>
  </p:normalViewPr>
  <p:slideViewPr>
    <p:cSldViewPr>
      <p:cViewPr varScale="1">
        <p:scale>
          <a:sx n="16" d="100"/>
          <a:sy n="16" d="100"/>
        </p:scale>
        <p:origin x="2112" y="139"/>
      </p:cViewPr>
      <p:guideLst>
        <p:guide orient="horz" pos="10368"/>
        <p:guide pos="13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, Hung-Tao" userId="86ad7e9e-f27a-4d7e-b19b-092c79ede32f" providerId="ADAL" clId="{43CCEBDE-16DF-4A49-8954-DFFE08DD0586}"/>
    <pc:docChg chg="undo custSel modSld">
      <pc:chgData name="Chen, Hung-Tao" userId="86ad7e9e-f27a-4d7e-b19b-092c79ede32f" providerId="ADAL" clId="{43CCEBDE-16DF-4A49-8954-DFFE08DD0586}" dt="2023-02-23T14:59:18.037" v="120" actId="1037"/>
      <pc:docMkLst>
        <pc:docMk/>
      </pc:docMkLst>
      <pc:sldChg chg="modSp mod">
        <pc:chgData name="Chen, Hung-Tao" userId="86ad7e9e-f27a-4d7e-b19b-092c79ede32f" providerId="ADAL" clId="{43CCEBDE-16DF-4A49-8954-DFFE08DD0586}" dt="2023-02-23T14:59:18.037" v="120" actId="1037"/>
        <pc:sldMkLst>
          <pc:docMk/>
          <pc:sldMk cId="1464324260" sldId="257"/>
        </pc:sldMkLst>
        <pc:spChg chg="mod">
          <ac:chgData name="Chen, Hung-Tao" userId="86ad7e9e-f27a-4d7e-b19b-092c79ede32f" providerId="ADAL" clId="{43CCEBDE-16DF-4A49-8954-DFFE08DD0586}" dt="2023-02-23T14:59:18.037" v="120" actId="1037"/>
          <ac:spMkLst>
            <pc:docMk/>
            <pc:sldMk cId="1464324260" sldId="257"/>
            <ac:spMk id="22" creationId="{6A57CF06-C81B-46C7-A160-C04016D12560}"/>
          </ac:spMkLst>
        </pc:spChg>
        <pc:spChg chg="mod">
          <ac:chgData name="Chen, Hung-Tao" userId="86ad7e9e-f27a-4d7e-b19b-092c79ede32f" providerId="ADAL" clId="{43CCEBDE-16DF-4A49-8954-DFFE08DD0586}" dt="2023-02-23T14:57:55.657" v="58" actId="20577"/>
          <ac:spMkLst>
            <pc:docMk/>
            <pc:sldMk cId="1464324260" sldId="257"/>
            <ac:spMk id="32" creationId="{00000000-0000-0000-0000-000000000000}"/>
          </ac:spMkLst>
        </pc:spChg>
        <pc:spChg chg="mod">
          <ac:chgData name="Chen, Hung-Tao" userId="86ad7e9e-f27a-4d7e-b19b-092c79ede32f" providerId="ADAL" clId="{43CCEBDE-16DF-4A49-8954-DFFE08DD0586}" dt="2023-02-23T14:59:00.630" v="92" actId="14100"/>
          <ac:spMkLst>
            <pc:docMk/>
            <pc:sldMk cId="1464324260" sldId="257"/>
            <ac:spMk id="2052" creationId="{00000000-0000-0000-0000-000000000000}"/>
          </ac:spMkLst>
        </pc:spChg>
        <pc:spChg chg="mod">
          <ac:chgData name="Chen, Hung-Tao" userId="86ad7e9e-f27a-4d7e-b19b-092c79ede32f" providerId="ADAL" clId="{43CCEBDE-16DF-4A49-8954-DFFE08DD0586}" dt="2023-02-23T14:58:32.265" v="77" actId="20577"/>
          <ac:spMkLst>
            <pc:docMk/>
            <pc:sldMk cId="1464324260" sldId="257"/>
            <ac:spMk id="3074" creationId="{00000000-0000-0000-0000-000000000000}"/>
          </ac:spMkLst>
        </pc:spChg>
        <pc:picChg chg="mod">
          <ac:chgData name="Chen, Hung-Tao" userId="86ad7e9e-f27a-4d7e-b19b-092c79ede32f" providerId="ADAL" clId="{43CCEBDE-16DF-4A49-8954-DFFE08DD0586}" dt="2023-02-23T14:59:08.145" v="102" actId="1038"/>
          <ac:picMkLst>
            <pc:docMk/>
            <pc:sldMk cId="1464324260" sldId="257"/>
            <ac:picMk id="1026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sunniwalters\Downloads\cognitive%20load%20scale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sunniwalters\Downloads\cognitive%20load%20scale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sunniwalters\Downloads\cognitive%20load%20scale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Sheet1!$V$110</c:f>
              <c:strCache>
                <c:ptCount val="1"/>
                <c:pt idx="0">
                  <c:v>Cognitive Load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Sheet1!$V$115:$V$116</c:f>
                <c:numCache>
                  <c:formatCode>General</c:formatCode>
                  <c:ptCount val="2"/>
                  <c:pt idx="0">
                    <c:v>8.1299999999999997E-2</c:v>
                  </c:pt>
                  <c:pt idx="1">
                    <c:v>9.7000000000000003E-2</c:v>
                  </c:pt>
                </c:numCache>
              </c:numRef>
            </c:plus>
            <c:minus>
              <c:numRef>
                <c:f>Sheet1!$V$115:$V$116</c:f>
                <c:numCache>
                  <c:formatCode>General</c:formatCode>
                  <c:ptCount val="2"/>
                  <c:pt idx="0">
                    <c:v>8.1299999999999997E-2</c:v>
                  </c:pt>
                  <c:pt idx="1">
                    <c:v>9.7000000000000003E-2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Sheet1!$U$111:$U$112</c:f>
              <c:strCache>
                <c:ptCount val="2"/>
                <c:pt idx="0">
                  <c:v> NES instructor</c:v>
                </c:pt>
                <c:pt idx="1">
                  <c:v>NNES instructor </c:v>
                </c:pt>
              </c:strCache>
            </c:strRef>
          </c:cat>
          <c:val>
            <c:numRef>
              <c:f>Sheet1!$V$111:$V$112</c:f>
              <c:numCache>
                <c:formatCode>General</c:formatCode>
                <c:ptCount val="2"/>
                <c:pt idx="0">
                  <c:v>2.4900000000000002</c:v>
                </c:pt>
                <c:pt idx="1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2-2E43-8333-B299BD2C7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217312"/>
        <c:axId val="312817648"/>
      </c:barChart>
      <c:catAx>
        <c:axId val="3132173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/>
                  <a:t>Instructor</a:t>
                </a:r>
                <a:r>
                  <a:rPr lang="en-US" sz="3600" baseline="0"/>
                  <a:t> Type</a:t>
                </a:r>
                <a:endParaRPr lang="en-US" sz="3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17648"/>
        <c:crosses val="autoZero"/>
        <c:auto val="1"/>
        <c:lblAlgn val="ctr"/>
        <c:lblOffset val="100"/>
        <c:noMultiLvlLbl val="0"/>
      </c:catAx>
      <c:valAx>
        <c:axId val="31281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/>
                  <a:t>Cognitive</a:t>
                </a:r>
                <a:r>
                  <a:rPr lang="en-US" sz="3600" baseline="0"/>
                  <a:t> Load Score</a:t>
                </a:r>
                <a:endParaRPr lang="en-US" sz="3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17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Sheet1!$V$120</c:f>
              <c:strCache>
                <c:ptCount val="1"/>
                <c:pt idx="0">
                  <c:v>Emotional Motivation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Sheet1!$V$124:$V$125</c:f>
                <c:numCache>
                  <c:formatCode>General</c:formatCode>
                  <c:ptCount val="2"/>
                  <c:pt idx="0">
                    <c:v>4.48E-2</c:v>
                  </c:pt>
                  <c:pt idx="1">
                    <c:v>5.0099999999999999E-2</c:v>
                  </c:pt>
                </c:numCache>
              </c:numRef>
            </c:plus>
            <c:minus>
              <c:numRef>
                <c:f>Sheet1!$V$124:$V$125</c:f>
                <c:numCache>
                  <c:formatCode>General</c:formatCode>
                  <c:ptCount val="2"/>
                  <c:pt idx="0">
                    <c:v>4.48E-2</c:v>
                  </c:pt>
                  <c:pt idx="1">
                    <c:v>5.0099999999999999E-2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Sheet1!$U$121:$U$122</c:f>
              <c:strCache>
                <c:ptCount val="2"/>
                <c:pt idx="0">
                  <c:v>NES instructor</c:v>
                </c:pt>
                <c:pt idx="1">
                  <c:v>NNES instructor</c:v>
                </c:pt>
              </c:strCache>
            </c:strRef>
          </c:cat>
          <c:val>
            <c:numRef>
              <c:f>Sheet1!$V$121:$V$122</c:f>
              <c:numCache>
                <c:formatCode>General</c:formatCode>
                <c:ptCount val="2"/>
                <c:pt idx="0">
                  <c:v>3.17</c:v>
                </c:pt>
                <c:pt idx="1">
                  <c:v>3.16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C-E34E-B8DF-FFB40DF8E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1333024"/>
        <c:axId val="571344448"/>
      </c:barChart>
      <c:catAx>
        <c:axId val="571333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/>
                  <a:t>Instructor</a:t>
                </a:r>
                <a:r>
                  <a:rPr lang="en-US" sz="3600" baseline="0"/>
                  <a:t> Type</a:t>
                </a:r>
                <a:endParaRPr lang="en-US" sz="3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344448"/>
        <c:crosses val="autoZero"/>
        <c:auto val="1"/>
        <c:lblAlgn val="ctr"/>
        <c:lblOffset val="100"/>
        <c:noMultiLvlLbl val="0"/>
      </c:catAx>
      <c:valAx>
        <c:axId val="57134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/>
                  <a:t>Motivation</a:t>
                </a:r>
                <a:r>
                  <a:rPr lang="en-US" sz="3600" baseline="0"/>
                  <a:t> Average</a:t>
                </a:r>
                <a:endParaRPr lang="en-US" sz="3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33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800"/>
              <a:t>Cognitive</a:t>
            </a:r>
            <a:r>
              <a:rPr lang="en-US" sz="4800" baseline="0"/>
              <a:t> Load and Language Experience Interaction </a:t>
            </a:r>
            <a:endParaRPr lang="en-US" sz="4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Sheet1!$W$130</c:f>
              <c:strCache>
                <c:ptCount val="1"/>
                <c:pt idx="0">
                  <c:v>High Experience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Sheet1!$W$134:$W$135</c:f>
                <c:numCache>
                  <c:formatCode>General</c:formatCode>
                  <c:ptCount val="2"/>
                  <c:pt idx="0">
                    <c:v>0.108</c:v>
                  </c:pt>
                  <c:pt idx="1">
                    <c:v>0.129</c:v>
                  </c:pt>
                </c:numCache>
              </c:numRef>
            </c:plus>
            <c:minus>
              <c:numRef>
                <c:f>Sheet1!$W$134:$W$135</c:f>
                <c:numCache>
                  <c:formatCode>General</c:formatCode>
                  <c:ptCount val="2"/>
                  <c:pt idx="0">
                    <c:v>0.108</c:v>
                  </c:pt>
                  <c:pt idx="1">
                    <c:v>0.129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Sheet1!$V$131:$V$132</c:f>
              <c:strCache>
                <c:ptCount val="2"/>
                <c:pt idx="0">
                  <c:v>NES Instructor</c:v>
                </c:pt>
                <c:pt idx="1">
                  <c:v>NNES Instructor</c:v>
                </c:pt>
              </c:strCache>
            </c:strRef>
          </c:cat>
          <c:val>
            <c:numRef>
              <c:f>Sheet1!$W$131:$W$132</c:f>
              <c:numCache>
                <c:formatCode>General</c:formatCode>
                <c:ptCount val="2"/>
                <c:pt idx="0">
                  <c:v>2.63</c:v>
                </c:pt>
                <c:pt idx="1">
                  <c:v>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E-2541-B106-6CFDA2A462EA}"/>
            </c:ext>
          </c:extLst>
        </c:ser>
        <c:ser>
          <c:idx val="1"/>
          <c:order val="1"/>
          <c:tx>
            <c:strRef>
              <c:f>Sheet1!$X$130</c:f>
              <c:strCache>
                <c:ptCount val="1"/>
                <c:pt idx="0">
                  <c:v>Low Experience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Sheet1!$X$134:$X$135</c:f>
                <c:numCache>
                  <c:formatCode>General</c:formatCode>
                  <c:ptCount val="2"/>
                  <c:pt idx="0">
                    <c:v>0.11899999999999999</c:v>
                  </c:pt>
                  <c:pt idx="1">
                    <c:v>0.14199999999999999</c:v>
                  </c:pt>
                </c:numCache>
              </c:numRef>
            </c:plus>
            <c:minus>
              <c:numRef>
                <c:f>Sheet1!$X$134:$X$135</c:f>
                <c:numCache>
                  <c:formatCode>General</c:formatCode>
                  <c:ptCount val="2"/>
                  <c:pt idx="0">
                    <c:v>0.11899999999999999</c:v>
                  </c:pt>
                  <c:pt idx="1">
                    <c:v>0.14199999999999999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Sheet1!$V$131:$V$132</c:f>
              <c:strCache>
                <c:ptCount val="2"/>
                <c:pt idx="0">
                  <c:v>NES Instructor</c:v>
                </c:pt>
                <c:pt idx="1">
                  <c:v>NNES Instructor</c:v>
                </c:pt>
              </c:strCache>
            </c:strRef>
          </c:cat>
          <c:val>
            <c:numRef>
              <c:f>Sheet1!$X$131:$X$132</c:f>
              <c:numCache>
                <c:formatCode>General</c:formatCode>
                <c:ptCount val="2"/>
                <c:pt idx="0">
                  <c:v>2.3199999999999998</c:v>
                </c:pt>
                <c:pt idx="1">
                  <c:v>3.09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5E-2541-B106-6CFDA2A46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401824"/>
        <c:axId val="574707408"/>
      </c:barChart>
      <c:catAx>
        <c:axId val="5754018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/>
                  <a:t>Instructor</a:t>
                </a:r>
                <a:r>
                  <a:rPr lang="en-US" sz="2800" baseline="0"/>
                  <a:t> Type</a:t>
                </a:r>
                <a:endParaRPr lang="en-US" sz="28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707408"/>
        <c:crosses val="autoZero"/>
        <c:auto val="1"/>
        <c:lblAlgn val="ctr"/>
        <c:lblOffset val="100"/>
        <c:noMultiLvlLbl val="0"/>
      </c:catAx>
      <c:valAx>
        <c:axId val="57470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/>
                  <a:t>Cognitive</a:t>
                </a:r>
                <a:r>
                  <a:rPr lang="en-US" sz="2800" baseline="0"/>
                  <a:t> Load Averages</a:t>
                </a:r>
                <a:endParaRPr lang="en-US" sz="28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40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0.25171</cdr:x>
      <cdr:y>0.37113</cdr:y>
    </cdr:from>
    <cdr:to>
      <cdr:x>0.35449</cdr:x>
      <cdr:y>0.66279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F566F96-5C08-0AAC-6EFC-321DDF02352E}"/>
            </a:ext>
          </a:extLst>
        </cdr:cNvPr>
        <cdr:cNvSpPr txBox="1"/>
      </cdr:nvSpPr>
      <cdr:spPr>
        <a:xfrm xmlns:a="http://schemas.openxmlformats.org/drawingml/2006/main">
          <a:off x="2900774" y="2651211"/>
          <a:ext cx="1184445" cy="2083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i="0" dirty="0">
              <a:solidFill>
                <a:schemeClr val="bg1"/>
              </a:solidFill>
            </a:rPr>
            <a:t>(</a:t>
          </a:r>
          <a:r>
            <a:rPr lang="en-US" sz="2800" i="1" dirty="0">
              <a:solidFill>
                <a:schemeClr val="bg1"/>
              </a:solidFill>
            </a:rPr>
            <a:t>M=</a:t>
          </a:r>
          <a:r>
            <a:rPr lang="en-US" sz="2800" i="0" dirty="0">
              <a:solidFill>
                <a:schemeClr val="bg1"/>
              </a:solidFill>
            </a:rPr>
            <a:t>2.49, </a:t>
          </a:r>
          <a:r>
            <a:rPr lang="en-US" sz="2800" i="1" dirty="0">
              <a:solidFill>
                <a:schemeClr val="bg1"/>
              </a:solidFill>
            </a:rPr>
            <a:t>SE=0.08)</a:t>
          </a:r>
          <a:endParaRPr lang="en-US" sz="2800" i="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0.71111</cdr:x>
      <cdr:y>0.34259</cdr:y>
    </cdr:from>
    <cdr:to>
      <cdr:x>0.81111</cdr:x>
      <cdr:y>0.76852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B1CA517-A539-C523-0048-FC67C7C70C03}"/>
            </a:ext>
          </a:extLst>
        </cdr:cNvPr>
        <cdr:cNvSpPr txBox="1"/>
      </cdr:nvSpPr>
      <cdr:spPr>
        <a:xfrm xmlns:a="http://schemas.openxmlformats.org/drawingml/2006/main">
          <a:off x="3251200" y="939800"/>
          <a:ext cx="457200" cy="1168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dirty="0">
              <a:solidFill>
                <a:schemeClr val="bg1"/>
              </a:solidFill>
            </a:rPr>
            <a:t>(</a:t>
          </a:r>
          <a:r>
            <a:rPr lang="en-US" sz="2800" i="1" dirty="0">
              <a:solidFill>
                <a:schemeClr val="bg1"/>
              </a:solidFill>
            </a:rPr>
            <a:t>M</a:t>
          </a:r>
          <a:r>
            <a:rPr lang="en-US" sz="2800" i="0" dirty="0">
              <a:solidFill>
                <a:schemeClr val="bg1"/>
              </a:solidFill>
            </a:rPr>
            <a:t>=2.9,</a:t>
          </a:r>
          <a:r>
            <a:rPr lang="en-US" sz="2800" i="0" baseline="0" dirty="0">
              <a:solidFill>
                <a:schemeClr val="bg1"/>
              </a:solidFill>
            </a:rPr>
            <a:t> </a:t>
          </a:r>
          <a:r>
            <a:rPr lang="en-US" sz="2800" i="1" baseline="0" dirty="0">
              <a:solidFill>
                <a:schemeClr val="bg1"/>
              </a:solidFill>
            </a:rPr>
            <a:t>SE=0.1</a:t>
          </a:r>
          <a:r>
            <a:rPr lang="en-US" sz="2800" dirty="0">
              <a:solidFill>
                <a:schemeClr val="bg1"/>
              </a:solidFill>
            </a:rPr>
            <a:t>)</a:t>
          </a:r>
          <a:endParaRPr lang="en-US" sz="1100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0.71756</cdr:x>
      <cdr:y>0.47213</cdr:y>
    </cdr:from>
    <cdr:to>
      <cdr:x>0.81188</cdr:x>
      <cdr:y>0.6969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CACBE3F-6669-8ACE-BA7C-1D3B99D5CAA5}"/>
            </a:ext>
          </a:extLst>
        </cdr:cNvPr>
        <cdr:cNvSpPr txBox="1"/>
      </cdr:nvSpPr>
      <cdr:spPr>
        <a:xfrm xmlns:a="http://schemas.openxmlformats.org/drawingml/2006/main">
          <a:off x="8695626" y="3814296"/>
          <a:ext cx="1143000" cy="1815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dirty="0">
              <a:solidFill>
                <a:schemeClr val="bg1"/>
              </a:solidFill>
            </a:rPr>
            <a:t>(</a:t>
          </a:r>
          <a:r>
            <a:rPr lang="en-US" sz="2800" i="1" dirty="0">
              <a:solidFill>
                <a:schemeClr val="bg1"/>
              </a:solidFill>
            </a:rPr>
            <a:t>M</a:t>
          </a:r>
          <a:r>
            <a:rPr lang="en-US" sz="2800" dirty="0">
              <a:solidFill>
                <a:schemeClr val="bg1"/>
              </a:solidFill>
            </a:rPr>
            <a:t>=3.16, </a:t>
          </a:r>
          <a:r>
            <a:rPr lang="en-US" sz="2800" i="1" dirty="0">
              <a:solidFill>
                <a:schemeClr val="bg1"/>
              </a:solidFill>
            </a:rPr>
            <a:t>SE</a:t>
          </a:r>
          <a:r>
            <a:rPr lang="en-US" sz="2800" dirty="0">
              <a:solidFill>
                <a:schemeClr val="bg1"/>
              </a:solidFill>
            </a:rPr>
            <a:t>=0.05)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0.34741</cdr:x>
      <cdr:y>0.42236</cdr:y>
    </cdr:from>
    <cdr:to>
      <cdr:x>0.41658</cdr:x>
      <cdr:y>0.69546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0CBEB27-9701-D5B5-8433-2222106185B8}"/>
            </a:ext>
          </a:extLst>
        </cdr:cNvPr>
        <cdr:cNvSpPr txBox="1"/>
      </cdr:nvSpPr>
      <cdr:spPr>
        <a:xfrm xmlns:a="http://schemas.openxmlformats.org/drawingml/2006/main">
          <a:off x="4210017" y="3578409"/>
          <a:ext cx="838200" cy="23138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400" i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0.34112</cdr:x>
      <cdr:y>0.42236</cdr:y>
    </cdr:from>
    <cdr:to>
      <cdr:x>0.42287</cdr:x>
      <cdr:y>0.72253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9237D55-FD03-A635-21C3-9CA40876010A}"/>
            </a:ext>
          </a:extLst>
        </cdr:cNvPr>
        <cdr:cNvSpPr txBox="1"/>
      </cdr:nvSpPr>
      <cdr:spPr>
        <a:xfrm xmlns:a="http://schemas.openxmlformats.org/drawingml/2006/main">
          <a:off x="4133817" y="3578409"/>
          <a:ext cx="990600" cy="2543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0.34112</cdr:x>
      <cdr:y>0.42236</cdr:y>
    </cdr:from>
    <cdr:to>
      <cdr:x>0.41658</cdr:x>
      <cdr:y>0.67706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093E55DF-0B5B-C04E-2233-065F3532C0E3}"/>
            </a:ext>
          </a:extLst>
        </cdr:cNvPr>
        <cdr:cNvSpPr txBox="1"/>
      </cdr:nvSpPr>
      <cdr:spPr>
        <a:xfrm xmlns:a="http://schemas.openxmlformats.org/drawingml/2006/main">
          <a:off x="4133817" y="3578409"/>
          <a:ext cx="914400" cy="2157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chemeClr val="bg1"/>
              </a:solidFill>
            </a:rPr>
            <a:t>(</a:t>
          </a:r>
          <a:r>
            <a:rPr lang="en-US" sz="2400" i="1" dirty="0">
              <a:solidFill>
                <a:schemeClr val="bg1"/>
              </a:solidFill>
            </a:rPr>
            <a:t>M=</a:t>
          </a:r>
          <a:r>
            <a:rPr lang="en-US" sz="2400" dirty="0">
              <a:solidFill>
                <a:schemeClr val="bg1"/>
              </a:solidFill>
            </a:rPr>
            <a:t>2.32, </a:t>
          </a:r>
          <a:r>
            <a:rPr lang="en-US" sz="2400" i="1" dirty="0">
              <a:solidFill>
                <a:schemeClr val="bg1"/>
              </a:solidFill>
            </a:rPr>
            <a:t>SE</a:t>
          </a:r>
          <a:r>
            <a:rPr lang="en-US" sz="2400" dirty="0">
              <a:solidFill>
                <a:schemeClr val="bg1"/>
              </a:solidFill>
            </a:rPr>
            <a:t>=0.12)</a:t>
          </a:r>
        </a:p>
      </cdr:txBody>
    </cdr:sp>
  </cdr:relSizeAnchor>
  <cdr:relSizeAnchor xmlns:cdr="http://schemas.openxmlformats.org/drawingml/2006/chartDrawing">
    <cdr:from>
      <cdr:x>0.66181</cdr:x>
      <cdr:y>0.36268</cdr:y>
    </cdr:from>
    <cdr:to>
      <cdr:x>0.74355</cdr:x>
      <cdr:y>0.67706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60718756-D1D5-CD93-AAF0-6268418AD766}"/>
            </a:ext>
          </a:extLst>
        </cdr:cNvPr>
        <cdr:cNvSpPr txBox="1"/>
      </cdr:nvSpPr>
      <cdr:spPr>
        <a:xfrm xmlns:a="http://schemas.openxmlformats.org/drawingml/2006/main">
          <a:off x="8020017" y="3072810"/>
          <a:ext cx="990600" cy="2663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0.67439</cdr:x>
      <cdr:y>0.3447</cdr:y>
    </cdr:from>
    <cdr:to>
      <cdr:x>0.74355</cdr:x>
      <cdr:y>0.74043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1A9C8C5-B538-835B-F799-C4B8C6222DD6}"/>
            </a:ext>
          </a:extLst>
        </cdr:cNvPr>
        <cdr:cNvSpPr txBox="1"/>
      </cdr:nvSpPr>
      <cdr:spPr>
        <a:xfrm xmlns:a="http://schemas.openxmlformats.org/drawingml/2006/main">
          <a:off x="8172417" y="2920410"/>
          <a:ext cx="838200" cy="3352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0.65552</cdr:x>
      <cdr:y>0.3447</cdr:y>
    </cdr:from>
    <cdr:to>
      <cdr:x>0.74355</cdr:x>
      <cdr:y>0.6325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9429A535-25A2-A1EF-9775-EDDA8A773718}"/>
            </a:ext>
          </a:extLst>
        </cdr:cNvPr>
        <cdr:cNvSpPr txBox="1"/>
      </cdr:nvSpPr>
      <cdr:spPr>
        <a:xfrm xmlns:a="http://schemas.openxmlformats.org/drawingml/2006/main">
          <a:off x="7943817" y="2920410"/>
          <a:ext cx="1066800" cy="2438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i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r">
              <a:defRPr sz="1300"/>
            </a:lvl1pPr>
          </a:lstStyle>
          <a:p>
            <a:fld id="{7B40D4C6-5248-4286-8AB6-D0ADA841D047}" type="datetimeFigureOut">
              <a:rPr lang="en-US" smtClean="0"/>
              <a:pPr/>
              <a:t>2/28/2023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7938" y="698500"/>
            <a:ext cx="44545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8" tIns="46579" rIns="93158" bIns="465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58" tIns="46579" rIns="93158" bIns="465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r">
              <a:defRPr sz="1300"/>
            </a:lvl1pPr>
          </a:lstStyle>
          <a:p>
            <a:fld id="{0DD33AAF-1581-4351-96F9-4DB4F5770A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67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1pPr>
    <a:lvl2pPr marL="2403546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2pPr>
    <a:lvl3pPr marL="4807092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3pPr>
    <a:lvl4pPr marL="7210638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4pPr>
    <a:lvl5pPr marL="9614184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5pPr>
    <a:lvl6pPr marL="12017731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14421277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6824823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9228369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Make to ask for 4 by 4</a:t>
            </a:r>
          </a:p>
          <a:p>
            <a:r>
              <a:rPr lang="en-US" dirty="0"/>
              <a:t>Marbled floors so no feet ache </a:t>
            </a:r>
            <a:r>
              <a:rPr lang="en-US"/>
              <a:t>be smart</a:t>
            </a:r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1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4420" y="10226676"/>
            <a:ext cx="35753562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8840" y="18653127"/>
            <a:ext cx="29444723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9" indent="0" algn="ctr">
              <a:buNone/>
              <a:defRPr/>
            </a:lvl2pPr>
            <a:lvl3pPr marL="914417" indent="0" algn="ctr">
              <a:buNone/>
              <a:defRPr/>
            </a:lvl3pPr>
            <a:lvl4pPr marL="1371625" indent="0" algn="ctr">
              <a:buNone/>
              <a:defRPr/>
            </a:lvl4pPr>
            <a:lvl5pPr marL="1828833" indent="0" algn="ctr">
              <a:buNone/>
              <a:defRPr/>
            </a:lvl5pPr>
            <a:lvl6pPr marL="2286042" indent="0" algn="ctr">
              <a:buNone/>
              <a:defRPr/>
            </a:lvl6pPr>
            <a:lvl7pPr marL="2743251" indent="0" algn="ctr">
              <a:buNone/>
              <a:defRPr/>
            </a:lvl7pPr>
            <a:lvl8pPr marL="3200458" indent="0" algn="ctr">
              <a:buNone/>
              <a:defRPr/>
            </a:lvl8pPr>
            <a:lvl9pPr marL="365766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473B-E0AD-4E38-B0DF-61B863CC71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93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14EFD-C8FE-4F77-9668-7C9D7C204D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0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2639" y="21153443"/>
            <a:ext cx="35753562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2639" y="13952538"/>
            <a:ext cx="35753562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9" indent="0">
              <a:buNone/>
              <a:defRPr sz="1800"/>
            </a:lvl2pPr>
            <a:lvl3pPr marL="914417" indent="0">
              <a:buNone/>
              <a:defRPr sz="1600"/>
            </a:lvl3pPr>
            <a:lvl4pPr marL="1371625" indent="0">
              <a:buNone/>
              <a:defRPr sz="1400"/>
            </a:lvl4pPr>
            <a:lvl5pPr marL="1828833" indent="0">
              <a:buNone/>
              <a:defRPr sz="1400"/>
            </a:lvl5pPr>
            <a:lvl6pPr marL="2286042" indent="0">
              <a:buNone/>
              <a:defRPr sz="1400"/>
            </a:lvl6pPr>
            <a:lvl7pPr marL="2743251" indent="0">
              <a:buNone/>
              <a:defRPr sz="1400"/>
            </a:lvl7pPr>
            <a:lvl8pPr marL="3200458" indent="0">
              <a:buNone/>
              <a:defRPr sz="1400"/>
            </a:lvl8pPr>
            <a:lvl9pPr marL="365766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DD6EC-3A6F-4BF1-A7A1-3BFDDBF526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76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54424" y="9509130"/>
            <a:ext cx="17814188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93797" y="9509130"/>
            <a:ext cx="17814189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B6286-AE8B-4715-A28B-A47844F489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06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382" y="1317625"/>
            <a:ext cx="37855638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382" y="7369180"/>
            <a:ext cx="18584863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7" indent="0">
              <a:buNone/>
              <a:defRPr sz="1800" b="1"/>
            </a:lvl3pPr>
            <a:lvl4pPr marL="1371625" indent="0">
              <a:buNone/>
              <a:defRPr sz="1600" b="1"/>
            </a:lvl4pPr>
            <a:lvl5pPr marL="1828833" indent="0">
              <a:buNone/>
              <a:defRPr sz="1600" b="1"/>
            </a:lvl5pPr>
            <a:lvl6pPr marL="2286042" indent="0">
              <a:buNone/>
              <a:defRPr sz="1600" b="1"/>
            </a:lvl6pPr>
            <a:lvl7pPr marL="2743251" indent="0">
              <a:buNone/>
              <a:defRPr sz="1600" b="1"/>
            </a:lvl7pPr>
            <a:lvl8pPr marL="3200458" indent="0">
              <a:buNone/>
              <a:defRPr sz="1600" b="1"/>
            </a:lvl8pPr>
            <a:lvl9pPr marL="365766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382" y="10439405"/>
            <a:ext cx="18584863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367637" y="7369180"/>
            <a:ext cx="18591384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7" indent="0">
              <a:buNone/>
              <a:defRPr sz="1800" b="1"/>
            </a:lvl3pPr>
            <a:lvl4pPr marL="1371625" indent="0">
              <a:buNone/>
              <a:defRPr sz="1600" b="1"/>
            </a:lvl4pPr>
            <a:lvl5pPr marL="1828833" indent="0">
              <a:buNone/>
              <a:defRPr sz="1600" b="1"/>
            </a:lvl5pPr>
            <a:lvl6pPr marL="2286042" indent="0">
              <a:buNone/>
              <a:defRPr sz="1600" b="1"/>
            </a:lvl6pPr>
            <a:lvl7pPr marL="2743251" indent="0">
              <a:buNone/>
              <a:defRPr sz="1600" b="1"/>
            </a:lvl7pPr>
            <a:lvl8pPr marL="3200458" indent="0">
              <a:buNone/>
              <a:defRPr sz="1600" b="1"/>
            </a:lvl8pPr>
            <a:lvl9pPr marL="365766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367637" y="10439405"/>
            <a:ext cx="18591384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1F127-6AEB-4ADA-99D1-25F8274A50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1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BF3CE-1B10-41A4-BD5F-D8D62A3F079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7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32C48-76EC-423F-9678-AEDFA01D4D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6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381" y="1311276"/>
            <a:ext cx="13838238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4971" y="1311276"/>
            <a:ext cx="23514050" cy="28093988"/>
          </a:xfrm>
        </p:spPr>
        <p:txBody>
          <a:bodyPr/>
          <a:lstStyle>
            <a:lvl1pPr>
              <a:defRPr sz="320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3381" y="6888163"/>
            <a:ext cx="13838238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9" indent="0">
              <a:buNone/>
              <a:defRPr sz="1200"/>
            </a:lvl2pPr>
            <a:lvl3pPr marL="914417" indent="0">
              <a:buNone/>
              <a:defRPr sz="1000"/>
            </a:lvl3pPr>
            <a:lvl4pPr marL="1371625" indent="0">
              <a:buNone/>
              <a:defRPr sz="900"/>
            </a:lvl4pPr>
            <a:lvl5pPr marL="1828833" indent="0">
              <a:buNone/>
              <a:defRPr sz="900"/>
            </a:lvl5pPr>
            <a:lvl6pPr marL="2286042" indent="0">
              <a:buNone/>
              <a:defRPr sz="900"/>
            </a:lvl6pPr>
            <a:lvl7pPr marL="2743251" indent="0">
              <a:buNone/>
              <a:defRPr sz="900"/>
            </a:lvl7pPr>
            <a:lvl8pPr marL="3200458" indent="0">
              <a:buNone/>
              <a:defRPr sz="900"/>
            </a:lvl8pPr>
            <a:lvl9pPr marL="365766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897B5-E18E-418A-A8DF-F5032EF1D3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48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4002" y="23042566"/>
            <a:ext cx="25237962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244002" y="2941643"/>
            <a:ext cx="25237962" cy="19750087"/>
          </a:xfrm>
        </p:spPr>
        <p:txBody>
          <a:bodyPr/>
          <a:lstStyle>
            <a:lvl1pPr marL="0" indent="0">
              <a:buNone/>
              <a:defRPr sz="3201"/>
            </a:lvl1pPr>
            <a:lvl2pPr marL="457209" indent="0">
              <a:buNone/>
              <a:defRPr sz="2800"/>
            </a:lvl2pPr>
            <a:lvl3pPr marL="914417" indent="0">
              <a:buNone/>
              <a:defRPr sz="2400"/>
            </a:lvl3pPr>
            <a:lvl4pPr marL="1371625" indent="0">
              <a:buNone/>
              <a:defRPr sz="2000"/>
            </a:lvl4pPr>
            <a:lvl5pPr marL="1828833" indent="0">
              <a:buNone/>
              <a:defRPr sz="2000"/>
            </a:lvl5pPr>
            <a:lvl6pPr marL="2286042" indent="0">
              <a:buNone/>
              <a:defRPr sz="2000"/>
            </a:lvl6pPr>
            <a:lvl7pPr marL="2743251" indent="0">
              <a:buNone/>
              <a:defRPr sz="2000"/>
            </a:lvl7pPr>
            <a:lvl8pPr marL="3200458" indent="0">
              <a:buNone/>
              <a:defRPr sz="2000"/>
            </a:lvl8pPr>
            <a:lvl9pPr marL="3657667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4002" y="25763543"/>
            <a:ext cx="25237962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9" indent="0">
              <a:buNone/>
              <a:defRPr sz="1200"/>
            </a:lvl2pPr>
            <a:lvl3pPr marL="914417" indent="0">
              <a:buNone/>
              <a:defRPr sz="1000"/>
            </a:lvl3pPr>
            <a:lvl4pPr marL="1371625" indent="0">
              <a:buNone/>
              <a:defRPr sz="900"/>
            </a:lvl4pPr>
            <a:lvl5pPr marL="1828833" indent="0">
              <a:buNone/>
              <a:defRPr sz="900"/>
            </a:lvl5pPr>
            <a:lvl6pPr marL="2286042" indent="0">
              <a:buNone/>
              <a:defRPr sz="900"/>
            </a:lvl6pPr>
            <a:lvl7pPr marL="2743251" indent="0">
              <a:buNone/>
              <a:defRPr sz="900"/>
            </a:lvl7pPr>
            <a:lvl8pPr marL="3200458" indent="0">
              <a:buNone/>
              <a:defRPr sz="900"/>
            </a:lvl8pPr>
            <a:lvl9pPr marL="365766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17F58-5946-4AA8-85BA-9EBDCF8EF5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51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D3476-9347-4DAA-9173-51FE4B3220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0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970243" y="2925768"/>
            <a:ext cx="8937738" cy="26335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54421" y="2925768"/>
            <a:ext cx="26690638" cy="26335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1D3-7E5E-4297-B5B1-76D0196CCE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9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4420" y="2925763"/>
            <a:ext cx="3575356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709" tIns="240355" rIns="480709" bIns="24035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54420" y="9509130"/>
            <a:ext cx="35753562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54420" y="29992641"/>
            <a:ext cx="8763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372887" y="29992641"/>
            <a:ext cx="1331793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146285" y="29992641"/>
            <a:ext cx="8761696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fld id="{F4CB54ED-E96E-49D7-8EB8-083C855258E8}" type="slidenum">
              <a:rPr lang="en-US" smtClean="0">
                <a:solidFill>
                  <a:srgbClr val="000000"/>
                </a:solidFill>
              </a:rPr>
              <a:pPr defTabSz="91441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5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+mj-lt"/>
          <a:ea typeface="+mj-ea"/>
          <a:cs typeface="+mj-cs"/>
        </a:defRPr>
      </a:lvl1pPr>
      <a:lvl2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2pPr>
      <a:lvl3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3pPr>
      <a:lvl4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4pPr>
      <a:lvl5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5pPr>
      <a:lvl6pPr marL="457209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6pPr>
      <a:lvl7pPr marL="914417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7pPr>
      <a:lvl8pPr marL="1371625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8pPr>
      <a:lvl9pPr marL="1828833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9pPr>
    </p:titleStyle>
    <p:bodyStyle>
      <a:lvl1pPr marL="1803433" indent="-1803433" algn="l" defTabSz="4807038" rtl="0" eaLnBrk="0" fontAlgn="base" hangingPunct="0">
        <a:spcBef>
          <a:spcPct val="20000"/>
        </a:spcBef>
        <a:spcAft>
          <a:spcPct val="0"/>
        </a:spcAft>
        <a:buChar char="•"/>
        <a:defRPr sz="16800">
          <a:solidFill>
            <a:schemeClr val="tx1"/>
          </a:solidFill>
          <a:latin typeface="+mn-lt"/>
          <a:ea typeface="+mn-ea"/>
          <a:cs typeface="+mn-cs"/>
        </a:defRPr>
      </a:lvl1pPr>
      <a:lvl2pPr marL="3905321" indent="-1501802" algn="l" defTabSz="4807038" rtl="0" eaLnBrk="0" fontAlgn="base" hangingPunct="0">
        <a:spcBef>
          <a:spcPct val="20000"/>
        </a:spcBef>
        <a:spcAft>
          <a:spcPct val="0"/>
        </a:spcAft>
        <a:buChar char="–"/>
        <a:defRPr sz="14700">
          <a:solidFill>
            <a:schemeClr val="tx1"/>
          </a:solidFill>
          <a:latin typeface="+mn-lt"/>
        </a:defRPr>
      </a:lvl2pPr>
      <a:lvl3pPr marL="6008797" indent="-1201760" algn="l" defTabSz="4807038" rtl="0" eaLnBrk="0" fontAlgn="base" hangingPunct="0">
        <a:spcBef>
          <a:spcPct val="20000"/>
        </a:spcBef>
        <a:spcAft>
          <a:spcPct val="0"/>
        </a:spcAft>
        <a:buChar char="•"/>
        <a:defRPr sz="12601">
          <a:solidFill>
            <a:schemeClr val="tx1"/>
          </a:solidFill>
          <a:latin typeface="+mn-lt"/>
        </a:defRPr>
      </a:lvl3pPr>
      <a:lvl4pPr marL="8412317" indent="-1201760" algn="l" defTabSz="4807038" rtl="0" eaLnBrk="0" fontAlgn="base" hangingPunct="0">
        <a:spcBef>
          <a:spcPct val="20000"/>
        </a:spcBef>
        <a:spcAft>
          <a:spcPct val="0"/>
        </a:spcAft>
        <a:buChar char="–"/>
        <a:defRPr sz="10500">
          <a:solidFill>
            <a:schemeClr val="tx1"/>
          </a:solidFill>
          <a:latin typeface="+mn-lt"/>
        </a:defRPr>
      </a:lvl4pPr>
      <a:lvl5pPr marL="10815836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5pPr>
      <a:lvl6pPr marL="11273043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6pPr>
      <a:lvl7pPr marL="11730252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7pPr>
      <a:lvl8pPr marL="12187461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8pPr>
      <a:lvl9pPr marL="12644669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5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3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8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7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socialmediaforlearning.com/2020/10/04/suggestions-to-help-prepare-for-using-online-breakout-rooms-as-learning-activities/?share=email" TargetMode="Externa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jpg"/><Relationship Id="rId12" Type="http://schemas.openxmlformats.org/officeDocument/2006/relationships/chart" Target="../charts/chart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hyperlink" Target="http://scherlund.blogspot.com/2017/04/3-ways-new-to-online-students-can.html" TargetMode="External"/><Relationship Id="rId11" Type="http://schemas.openxmlformats.org/officeDocument/2006/relationships/chart" Target="../charts/chart2.xml"/><Relationship Id="rId5" Type="http://schemas.openxmlformats.org/officeDocument/2006/relationships/image" Target="../media/image2.jpg"/><Relationship Id="rId10" Type="http://schemas.openxmlformats.org/officeDocument/2006/relationships/chart" Target="../charts/chart1.xml"/><Relationship Id="rId4" Type="http://schemas.openxmlformats.org/officeDocument/2006/relationships/image" Target="../media/image1.png"/><Relationship Id="rId9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93968" y="668176"/>
            <a:ext cx="41910000" cy="3422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Stude</a:t>
            </a:r>
            <a:r>
              <a:rPr lang="en-US" sz="5400" b="1" dirty="0">
                <a:solidFill>
                  <a:srgbClr val="000000"/>
                </a:solidFill>
              </a:rPr>
              <a:t>nt Motivation: Instructors Accent Effect on Cognitive Load and Performance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Sunni Walters, Katelyn McClure, Anna Jones, Abigail Estep, Hung-Tao Chen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0" y="0"/>
            <a:ext cx="42052138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Rectangle 394"/>
          <p:cNvSpPr>
            <a:spLocks noChangeArrowheads="1"/>
          </p:cNvSpPr>
          <p:nvPr/>
        </p:nvSpPr>
        <p:spPr bwMode="auto">
          <a:xfrm>
            <a:off x="28273800" y="4911713"/>
            <a:ext cx="13659074" cy="11781949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7000" b="1" dirty="0">
                <a:solidFill>
                  <a:srgbClr val="000000"/>
                </a:solidFill>
                <a:cs typeface="Arial" pitchFamily="34" charset="0"/>
              </a:rPr>
              <a:t>METHOD</a:t>
            </a:r>
            <a:endParaRPr lang="en-US" sz="3400" dirty="0"/>
          </a:p>
          <a:p>
            <a:r>
              <a:rPr lang="en-US" sz="4400" b="1" u="sng" dirty="0"/>
              <a:t>Participants </a:t>
            </a:r>
            <a:r>
              <a:rPr lang="en-US" sz="4400" b="1" dirty="0"/>
              <a:t>(n=73)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There were 73 participants </a:t>
            </a:r>
          </a:p>
          <a:p>
            <a:r>
              <a:rPr lang="en-US" sz="4400" b="1" u="sng" dirty="0"/>
              <a:t>Materials &amp; Procedure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This is an ongoing study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A within group design with two conditions:</a:t>
            </a:r>
          </a:p>
          <a:p>
            <a:pPr marL="914400" indent="-914400">
              <a:buAutoNum type="arabicPeriod"/>
            </a:pPr>
            <a:r>
              <a:rPr lang="en-US" sz="4400" dirty="0"/>
              <a:t>NES instructor to NNES instructor </a:t>
            </a:r>
          </a:p>
          <a:p>
            <a:pPr marL="914400" indent="-914400">
              <a:buAutoNum type="arabicPeriod"/>
            </a:pPr>
            <a:r>
              <a:rPr lang="en-US" sz="4400" dirty="0"/>
              <a:t>NNES instructor to NES instructor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Participants watched four lecture videos about airplane flight.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After each video, there were five recall questions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After each two videos they filled out the cognitive load and emotional motivation scales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Participants filled out a Chinese accent familiarity scale once finished.</a:t>
            </a:r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14184900" y="24661709"/>
            <a:ext cx="13441388" cy="6435804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48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4800" b="1" dirty="0">
                <a:solidFill>
                  <a:srgbClr val="000000"/>
                </a:solidFill>
              </a:rPr>
              <a:t>REFERENCES</a:t>
            </a:r>
          </a:p>
          <a:p>
            <a:pPr marL="360045" marR="0" indent="-360045"/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Feldon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D. F., Callan, G.,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Juth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S., &amp;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Jeong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(2019). Cognitive load as motivational cost.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Educational Psychology Review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(2), 319–337. https://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/10.1007/s10648-019-09464-6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Briner, B. (2021). Why do some people have an accent? The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Linguistic Society of America.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https://www.linguisticsociety.org/content/why-do-some-people-</a:t>
            </a:r>
            <a:b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have-accent 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endParaRPr lang="en-US" sz="2500" b="1" dirty="0">
              <a:solidFill>
                <a:srgbClr val="000000"/>
              </a:solidFill>
            </a:endParaRPr>
          </a:p>
          <a:p>
            <a:pPr marL="1089025" indent="-1089025"/>
            <a:endParaRPr lang="en-US" sz="1100" b="1" dirty="0">
              <a:solidFill>
                <a:srgbClr val="000000"/>
              </a:solidFill>
            </a:endParaRP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661" y="-1828800"/>
            <a:ext cx="10488461" cy="890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78864" y="5107008"/>
            <a:ext cx="13117364" cy="18993803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0" b="1" dirty="0">
                <a:solidFill>
                  <a:srgbClr val="000000"/>
                </a:solidFill>
                <a:cs typeface="Arial" pitchFamily="34" charset="0"/>
              </a:rPr>
              <a:t>INTRODUCTION</a:t>
            </a:r>
          </a:p>
          <a:p>
            <a:pPr marL="857250" indent="-85725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According to the LSA there are two kinds of accents; a “foreign” accent and the one that is known to a native group of people who speak it (</a:t>
            </a:r>
            <a:r>
              <a:rPr lang="en-US" sz="5400" dirty="0" err="1">
                <a:solidFill>
                  <a:srgbClr val="000000"/>
                </a:solidFill>
                <a:cs typeface="Arial" pitchFamily="34" charset="0"/>
              </a:rPr>
              <a:t>Birner</a:t>
            </a: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, 2021).</a:t>
            </a:r>
          </a:p>
          <a:p>
            <a:pPr marL="857250" indent="-85725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 Unfamiliar accents increase cognitive load because it takes more mental effort to understand someone with a different accent than one that is known to you (</a:t>
            </a:r>
            <a:r>
              <a:rPr lang="en-US" sz="5400" dirty="0" err="1">
                <a:solidFill>
                  <a:srgbClr val="000000"/>
                </a:solidFill>
                <a:cs typeface="Arial" pitchFamily="34" charset="0"/>
              </a:rPr>
              <a:t>Feldon</a:t>
            </a: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 et al., 2019).</a:t>
            </a:r>
          </a:p>
          <a:p>
            <a:pPr marL="857250" indent="-85725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 Questions: </a:t>
            </a:r>
          </a:p>
          <a:p>
            <a:pPr marL="3260796" lvl="1" indent="-85725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Do learners experience higher cognitive load within the NNES instructor compared to a NES instructor?</a:t>
            </a:r>
          </a:p>
          <a:p>
            <a:pPr marL="3260796" lvl="1" indent="-85725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Does cognitive load lower emotional motivation?</a:t>
            </a:r>
          </a:p>
          <a:p>
            <a:pPr marL="3260796" lvl="1" indent="-85725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400" dirty="0">
                <a:solidFill>
                  <a:srgbClr val="000000"/>
                </a:solidFill>
                <a:cs typeface="Arial" pitchFamily="34" charset="0"/>
              </a:rPr>
              <a:t>Does accent familiarity effect cognitive load and emotional motivation?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57CF06-C81B-46C7-A160-C04016D12560}"/>
              </a:ext>
            </a:extLst>
          </p:cNvPr>
          <p:cNvSpPr txBox="1"/>
          <p:nvPr/>
        </p:nvSpPr>
        <p:spPr>
          <a:xfrm>
            <a:off x="30556200" y="-533400"/>
            <a:ext cx="1482959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8000" b="1" dirty="0">
                <a:solidFill>
                  <a:srgbClr val="5E213B"/>
                </a:solidFill>
              </a:rPr>
              <a:t>Ψ</a:t>
            </a:r>
            <a:endParaRPr lang="en-US" sz="38000" b="1" dirty="0">
              <a:solidFill>
                <a:srgbClr val="5E213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068F66-A321-404F-9450-84E34B1052B1}"/>
              </a:ext>
            </a:extLst>
          </p:cNvPr>
          <p:cNvSpPr txBox="1"/>
          <p:nvPr/>
        </p:nvSpPr>
        <p:spPr>
          <a:xfrm>
            <a:off x="14146306" y="-1237129"/>
            <a:ext cx="184731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7C56EC-F0A2-51BA-A98F-9D431039A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0800000" flipH="1" flipV="1">
            <a:off x="915082" y="24407218"/>
            <a:ext cx="12118310" cy="76812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F89CA4-25A8-B51E-E4F6-23B5A743163E}"/>
              </a:ext>
            </a:extLst>
          </p:cNvPr>
          <p:cNvSpPr txBox="1"/>
          <p:nvPr/>
        </p:nvSpPr>
        <p:spPr>
          <a:xfrm>
            <a:off x="31851600" y="20230217"/>
            <a:ext cx="2497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US" sz="2800" i="1" dirty="0">
                <a:solidFill>
                  <a:schemeClr val="bg1"/>
                </a:solidFill>
              </a:rPr>
              <a:t>M</a:t>
            </a:r>
            <a:r>
              <a:rPr lang="en-US" sz="2800" dirty="0">
                <a:solidFill>
                  <a:schemeClr val="bg1"/>
                </a:solidFill>
              </a:rPr>
              <a:t>=3.32,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SD</a:t>
            </a:r>
            <a:r>
              <a:rPr lang="en-US" sz="2800" dirty="0">
                <a:solidFill>
                  <a:schemeClr val="bg1"/>
                </a:solidFill>
              </a:rPr>
              <a:t>=0.732)</a:t>
            </a: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5D94A14F-B662-ABBE-4E32-6168E4B56E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8826287" y="24982850"/>
            <a:ext cx="11826626" cy="66524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E54478-D515-F789-B185-CF8536B5BBFB}"/>
              </a:ext>
            </a:extLst>
          </p:cNvPr>
          <p:cNvSpPr txBox="1"/>
          <p:nvPr/>
        </p:nvSpPr>
        <p:spPr>
          <a:xfrm>
            <a:off x="28737174" y="29754124"/>
            <a:ext cx="118266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8" tooltip="https://socialmediaforlearning.com/2020/10/04/suggestions-to-help-prepare-for-using-online-breakout-rooms-as-learning-activities/?share=emai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/3.0/"/>
              </a:rPr>
              <a:t>CC BY</a:t>
            </a:r>
            <a:endParaRPr lang="en-US" sz="90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6CFB5F1-C088-556D-ADEE-A4607A928A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668795"/>
              </p:ext>
            </p:extLst>
          </p:nvPr>
        </p:nvGraphicFramePr>
        <p:xfrm>
          <a:off x="14777626" y="5654588"/>
          <a:ext cx="12191948" cy="8892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B01307C-F9BB-F764-E763-42F5A93C27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121974"/>
              </p:ext>
            </p:extLst>
          </p:nvPr>
        </p:nvGraphicFramePr>
        <p:xfrm>
          <a:off x="28566174" y="16759705"/>
          <a:ext cx="12118310" cy="8078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44C732E-B7FB-7F60-0872-15B311CB63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026960"/>
              </p:ext>
            </p:extLst>
          </p:nvPr>
        </p:nvGraphicFramePr>
        <p:xfrm>
          <a:off x="14382783" y="15062790"/>
          <a:ext cx="12118310" cy="8472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FDD7BEE-00A4-7BEE-9CF3-5CB048877269}"/>
              </a:ext>
            </a:extLst>
          </p:cNvPr>
          <p:cNvSpPr txBox="1"/>
          <p:nvPr/>
        </p:nvSpPr>
        <p:spPr>
          <a:xfrm>
            <a:off x="16818498" y="18364200"/>
            <a:ext cx="14150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US" sz="2800" i="1" dirty="0">
                <a:solidFill>
                  <a:schemeClr val="bg1"/>
                </a:solidFill>
              </a:rPr>
              <a:t>M=</a:t>
            </a:r>
            <a:r>
              <a:rPr lang="en-US" sz="2400" i="1" dirty="0">
                <a:solidFill>
                  <a:schemeClr val="bg1"/>
                </a:solidFill>
              </a:rPr>
              <a:t>2.63</a:t>
            </a:r>
            <a:r>
              <a:rPr lang="en-US" sz="2800" i="1" dirty="0">
                <a:solidFill>
                  <a:schemeClr val="bg1"/>
                </a:solidFill>
              </a:rPr>
              <a:t>, SE=</a:t>
            </a:r>
            <a:r>
              <a:rPr lang="en-US" sz="2800" dirty="0">
                <a:solidFill>
                  <a:schemeClr val="bg1"/>
                </a:solidFill>
              </a:rPr>
              <a:t>0.11)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3446B1-0C08-34D9-3DD8-F299E466BA41}"/>
              </a:ext>
            </a:extLst>
          </p:cNvPr>
          <p:cNvSpPr txBox="1"/>
          <p:nvPr/>
        </p:nvSpPr>
        <p:spPr>
          <a:xfrm>
            <a:off x="22245622" y="18444002"/>
            <a:ext cx="13001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i="1" dirty="0">
                <a:solidFill>
                  <a:schemeClr val="bg1"/>
                </a:solidFill>
              </a:rPr>
              <a:t>M</a:t>
            </a:r>
            <a:r>
              <a:rPr lang="en-US" sz="2400" dirty="0">
                <a:solidFill>
                  <a:schemeClr val="bg1"/>
                </a:solidFill>
              </a:rPr>
              <a:t>=2.75</a:t>
            </a:r>
            <a:r>
              <a:rPr lang="en-US" sz="2400" i="1" dirty="0">
                <a:solidFill>
                  <a:schemeClr val="bg1"/>
                </a:solidFill>
              </a:rPr>
              <a:t>, SE</a:t>
            </a:r>
            <a:r>
              <a:rPr lang="en-US" sz="2400" dirty="0">
                <a:solidFill>
                  <a:schemeClr val="bg1"/>
                </a:solidFill>
              </a:rPr>
              <a:t>=0.13)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92AE77-35DA-9F56-1DC2-A0CBC0ACB2CB}"/>
              </a:ext>
            </a:extLst>
          </p:cNvPr>
          <p:cNvSpPr txBox="1"/>
          <p:nvPr/>
        </p:nvSpPr>
        <p:spPr>
          <a:xfrm>
            <a:off x="23828901" y="17902535"/>
            <a:ext cx="13001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i="1" dirty="0">
                <a:solidFill>
                  <a:schemeClr val="bg1"/>
                </a:solidFill>
              </a:rPr>
              <a:t>M</a:t>
            </a:r>
            <a:r>
              <a:rPr lang="en-US" sz="2400" dirty="0">
                <a:solidFill>
                  <a:schemeClr val="bg1"/>
                </a:solidFill>
              </a:rPr>
              <a:t>=3.09, </a:t>
            </a:r>
            <a:r>
              <a:rPr lang="en-US" sz="2400" i="1" dirty="0">
                <a:solidFill>
                  <a:schemeClr val="bg1"/>
                </a:solidFill>
              </a:rPr>
              <a:t>SE</a:t>
            </a:r>
            <a:r>
              <a:rPr lang="en-US" sz="2400" dirty="0">
                <a:solidFill>
                  <a:schemeClr val="bg1"/>
                </a:solidFill>
              </a:rPr>
              <a:t>=0.14)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FC4269-CEF0-F6F4-8660-FDCDA713198F}"/>
              </a:ext>
            </a:extLst>
          </p:cNvPr>
          <p:cNvSpPr txBox="1"/>
          <p:nvPr/>
        </p:nvSpPr>
        <p:spPr>
          <a:xfrm>
            <a:off x="31851600" y="20180082"/>
            <a:ext cx="1371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US" sz="2800" i="1" dirty="0">
                <a:solidFill>
                  <a:schemeClr val="bg1"/>
                </a:solidFill>
              </a:rPr>
              <a:t>M</a:t>
            </a:r>
            <a:r>
              <a:rPr lang="en-US" sz="2800" dirty="0">
                <a:solidFill>
                  <a:schemeClr val="bg1"/>
                </a:solidFill>
              </a:rPr>
              <a:t>=3.17, </a:t>
            </a:r>
            <a:r>
              <a:rPr lang="en-US" sz="2800" i="1" dirty="0">
                <a:solidFill>
                  <a:schemeClr val="bg1"/>
                </a:solidFill>
              </a:rPr>
              <a:t>SE</a:t>
            </a:r>
            <a:r>
              <a:rPr lang="en-US" sz="2800" dirty="0">
                <a:solidFill>
                  <a:schemeClr val="bg1"/>
                </a:solidFill>
              </a:rPr>
              <a:t>=0.44)</a:t>
            </a:r>
          </a:p>
        </p:txBody>
      </p:sp>
    </p:spTree>
    <p:extLst>
      <p:ext uri="{BB962C8B-B14F-4D97-AF65-F5344CB8AC3E}">
        <p14:creationId xmlns:p14="http://schemas.microsoft.com/office/powerpoint/2010/main" val="146432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73378">
    <p:push dir="u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21999</TotalTime>
  <Words>435</Words>
  <Application>Microsoft Office PowerPoint</Application>
  <PresentationFormat>Custom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Default Design</vt:lpstr>
      <vt:lpstr>PowerPoint Presentation</vt:lpstr>
    </vt:vector>
  </TitlesOfParts>
  <Company>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Norton, Erin M</dc:creator>
  <cp:lastModifiedBy>Chen, Hung-Tao</cp:lastModifiedBy>
  <cp:revision>194</cp:revision>
  <cp:lastPrinted>2020-03-27T14:47:49Z</cp:lastPrinted>
  <dcterms:created xsi:type="dcterms:W3CDTF">2013-04-17T12:29:12Z</dcterms:created>
  <dcterms:modified xsi:type="dcterms:W3CDTF">2023-02-28T20:44:11Z</dcterms:modified>
</cp:coreProperties>
</file>