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42062400" cy="32918400"/>
  <p:notesSz cx="7010400" cy="9296400"/>
  <p:defaultTextStyle>
    <a:defPPr>
      <a:defRPr lang="en-US"/>
    </a:defPPr>
    <a:lvl1pPr marL="0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1pPr>
    <a:lvl2pPr marL="2403546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2pPr>
    <a:lvl3pPr marL="4807092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3pPr>
    <a:lvl4pPr marL="7210638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4pPr>
    <a:lvl5pPr marL="9614184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5pPr>
    <a:lvl6pPr marL="12017731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6pPr>
    <a:lvl7pPr marL="14421277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7pPr>
    <a:lvl8pPr marL="16824823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8pPr>
    <a:lvl9pPr marL="19228369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2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213B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F846A6-2E88-46F2-B5E4-9DB92F564E42}" v="1" dt="2020-03-27T14:48:40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0085" autoAdjust="0"/>
  </p:normalViewPr>
  <p:slideViewPr>
    <p:cSldViewPr>
      <p:cViewPr varScale="1">
        <p:scale>
          <a:sx n="26" d="100"/>
          <a:sy n="26" d="100"/>
        </p:scale>
        <p:origin x="2424" y="352"/>
      </p:cViewPr>
      <p:guideLst>
        <p:guide orient="horz" pos="10368"/>
        <p:guide pos="132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n, Hung-Tao" userId="86ad7e9e-f27a-4d7e-b19b-092c79ede32f" providerId="ADAL" clId="{21F846A6-2E88-46F2-B5E4-9DB92F564E42}"/>
    <pc:docChg chg="custSel modSld">
      <pc:chgData name="Chen, Hung-Tao" userId="86ad7e9e-f27a-4d7e-b19b-092c79ede32f" providerId="ADAL" clId="{21F846A6-2E88-46F2-B5E4-9DB92F564E42}" dt="2020-03-27T14:50:45.672" v="294" actId="20577"/>
      <pc:docMkLst>
        <pc:docMk/>
      </pc:docMkLst>
      <pc:sldChg chg="addSp delSp modSp">
        <pc:chgData name="Chen, Hung-Tao" userId="86ad7e9e-f27a-4d7e-b19b-092c79ede32f" providerId="ADAL" clId="{21F846A6-2E88-46F2-B5E4-9DB92F564E42}" dt="2020-03-27T14:50:45.672" v="294" actId="20577"/>
        <pc:sldMkLst>
          <pc:docMk/>
          <pc:sldMk cId="1464324260" sldId="257"/>
        </pc:sldMkLst>
        <pc:spChg chg="mod">
          <ac:chgData name="Chen, Hung-Tao" userId="86ad7e9e-f27a-4d7e-b19b-092c79ede32f" providerId="ADAL" clId="{21F846A6-2E88-46F2-B5E4-9DB92F564E42}" dt="2020-03-27T14:50:45.672" v="294" actId="20577"/>
          <ac:spMkLst>
            <pc:docMk/>
            <pc:sldMk cId="1464324260" sldId="257"/>
            <ac:spMk id="21" creationId="{00000000-0000-0000-0000-000000000000}"/>
          </ac:spMkLst>
        </pc:spChg>
        <pc:spChg chg="add">
          <ac:chgData name="Chen, Hung-Tao" userId="86ad7e9e-f27a-4d7e-b19b-092c79ede32f" providerId="ADAL" clId="{21F846A6-2E88-46F2-B5E4-9DB92F564E42}" dt="2020-03-27T14:48:40.573" v="31"/>
          <ac:spMkLst>
            <pc:docMk/>
            <pc:sldMk cId="1464324260" sldId="257"/>
            <ac:spMk id="22" creationId="{6A57CF06-C81B-46C7-A160-C04016D12560}"/>
          </ac:spMkLst>
        </pc:spChg>
        <pc:spChg chg="mod">
          <ac:chgData name="Chen, Hung-Tao" userId="86ad7e9e-f27a-4d7e-b19b-092c79ede32f" providerId="ADAL" clId="{21F846A6-2E88-46F2-B5E4-9DB92F564E42}" dt="2020-03-27T14:50:11.448" v="203" actId="20577"/>
          <ac:spMkLst>
            <pc:docMk/>
            <pc:sldMk cId="1464324260" sldId="257"/>
            <ac:spMk id="28" creationId="{00000000-0000-0000-0000-000000000000}"/>
          </ac:spMkLst>
        </pc:spChg>
        <pc:spChg chg="mod">
          <ac:chgData name="Chen, Hung-Tao" userId="86ad7e9e-f27a-4d7e-b19b-092c79ede32f" providerId="ADAL" clId="{21F846A6-2E88-46F2-B5E4-9DB92F564E42}" dt="2020-03-27T14:50:27.641" v="231" actId="20577"/>
          <ac:spMkLst>
            <pc:docMk/>
            <pc:sldMk cId="1464324260" sldId="257"/>
            <ac:spMk id="32" creationId="{00000000-0000-0000-0000-000000000000}"/>
          </ac:spMkLst>
        </pc:spChg>
        <pc:spChg chg="mod">
          <ac:chgData name="Chen, Hung-Tao" userId="86ad7e9e-f27a-4d7e-b19b-092c79ede32f" providerId="ADAL" clId="{21F846A6-2E88-46F2-B5E4-9DB92F564E42}" dt="2020-03-27T14:48:15.093" v="29" actId="20577"/>
          <ac:spMkLst>
            <pc:docMk/>
            <pc:sldMk cId="1464324260" sldId="257"/>
            <ac:spMk id="3074" creationId="{00000000-0000-0000-0000-000000000000}"/>
          </ac:spMkLst>
        </pc:spChg>
        <pc:spChg chg="mod">
          <ac:chgData name="Chen, Hung-Tao" userId="86ad7e9e-f27a-4d7e-b19b-092c79ede32f" providerId="ADAL" clId="{21F846A6-2E88-46F2-B5E4-9DB92F564E42}" dt="2020-03-27T14:49:28.585" v="123" actId="20577"/>
          <ac:spMkLst>
            <pc:docMk/>
            <pc:sldMk cId="1464324260" sldId="257"/>
            <ac:spMk id="3076" creationId="{00000000-0000-0000-0000-000000000000}"/>
          </ac:spMkLst>
        </pc:spChg>
        <pc:picChg chg="del">
          <ac:chgData name="Chen, Hung-Tao" userId="86ad7e9e-f27a-4d7e-b19b-092c79ede32f" providerId="ADAL" clId="{21F846A6-2E88-46F2-B5E4-9DB92F564E42}" dt="2020-03-27T14:48:40.118" v="30" actId="478"/>
          <ac:picMkLst>
            <pc:docMk/>
            <pc:sldMk cId="1464324260" sldId="257"/>
            <ac:picMk id="7" creationId="{00000000-0000-0000-0000-000000000000}"/>
          </ac:picMkLst>
        </pc:picChg>
      </pc:sldChg>
    </pc:docChg>
  </pc:docChgLst>
  <pc:docChgLst>
    <pc:chgData name="Emma Moore" userId="c087787670f6b547" providerId="LiveId" clId="{52B7CF5F-FAD9-486D-92D5-5E31CD98E09F}"/>
    <pc:docChg chg="undo custSel modSld">
      <pc:chgData name="Emma Moore" userId="c087787670f6b547" providerId="LiveId" clId="{52B7CF5F-FAD9-486D-92D5-5E31CD98E09F}" dt="2019-03-19T21:03:32.512" v="1467" actId="14100"/>
      <pc:docMkLst>
        <pc:docMk/>
      </pc:docMkLst>
      <pc:sldChg chg="addSp delSp modSp">
        <pc:chgData name="Emma Moore" userId="c087787670f6b547" providerId="LiveId" clId="{52B7CF5F-FAD9-486D-92D5-5E31CD98E09F}" dt="2019-03-19T21:03:32.512" v="1467" actId="14100"/>
        <pc:sldMkLst>
          <pc:docMk/>
          <pc:sldMk cId="1464324260" sldId="257"/>
        </pc:sldMkLst>
        <pc:spChg chg="mod">
          <ac:chgData name="Emma Moore" userId="c087787670f6b547" providerId="LiveId" clId="{52B7CF5F-FAD9-486D-92D5-5E31CD98E09F}" dt="2019-03-19T20:49:54.555" v="1152" actId="20577"/>
          <ac:spMkLst>
            <pc:docMk/>
            <pc:sldMk cId="1464324260" sldId="257"/>
            <ac:spMk id="8" creationId="{B1314A54-17F4-4A65-90C9-493D114E41CB}"/>
          </ac:spMkLst>
        </pc:spChg>
        <pc:spChg chg="del mod">
          <ac:chgData name="Emma Moore" userId="c087787670f6b547" providerId="LiveId" clId="{52B7CF5F-FAD9-486D-92D5-5E31CD98E09F}" dt="2019-03-19T20:49:24.562" v="1127" actId="478"/>
          <ac:spMkLst>
            <pc:docMk/>
            <pc:sldMk cId="1464324260" sldId="257"/>
            <ac:spMk id="9" creationId="{D518D7CF-F2F4-4353-A848-160240370E96}"/>
          </ac:spMkLst>
        </pc:spChg>
        <pc:spChg chg="del mod">
          <ac:chgData name="Emma Moore" userId="c087787670f6b547" providerId="LiveId" clId="{52B7CF5F-FAD9-486D-92D5-5E31CD98E09F}" dt="2019-03-19T20:49:22.366" v="1126" actId="478"/>
          <ac:spMkLst>
            <pc:docMk/>
            <pc:sldMk cId="1464324260" sldId="257"/>
            <ac:spMk id="10" creationId="{9D3C3F8A-E084-42BF-A5C9-DD2ED786F151}"/>
          </ac:spMkLst>
        </pc:spChg>
        <pc:spChg chg="del mod">
          <ac:chgData name="Emma Moore" userId="c087787670f6b547" providerId="LiveId" clId="{52B7CF5F-FAD9-486D-92D5-5E31CD98E09F}" dt="2019-03-19T20:34:58.183" v="1072" actId="478"/>
          <ac:spMkLst>
            <pc:docMk/>
            <pc:sldMk cId="1464324260" sldId="257"/>
            <ac:spMk id="13" creationId="{FD81EB22-22D6-460F-B6B3-06667EF851B6}"/>
          </ac:spMkLst>
        </pc:spChg>
        <pc:spChg chg="add mod">
          <ac:chgData name="Emma Moore" userId="c087787670f6b547" providerId="LiveId" clId="{52B7CF5F-FAD9-486D-92D5-5E31CD98E09F}" dt="2019-03-19T20:38:04.700" v="1076" actId="14100"/>
          <ac:spMkLst>
            <pc:docMk/>
            <pc:sldMk cId="1464324260" sldId="257"/>
            <ac:spMk id="15" creationId="{05453683-3D28-4B4E-91FB-54134DD9104E}"/>
          </ac:spMkLst>
        </pc:spChg>
        <pc:spChg chg="add del mod">
          <ac:chgData name="Emma Moore" userId="c087787670f6b547" providerId="LiveId" clId="{52B7CF5F-FAD9-486D-92D5-5E31CD98E09F}" dt="2019-03-19T20:41:05.445" v="1106" actId="478"/>
          <ac:spMkLst>
            <pc:docMk/>
            <pc:sldMk cId="1464324260" sldId="257"/>
            <ac:spMk id="17" creationId="{E1956E63-431F-4B0B-9439-4DE5EE0B8D3F}"/>
          </ac:spMkLst>
        </pc:spChg>
        <pc:spChg chg="mod">
          <ac:chgData name="Emma Moore" userId="c087787670f6b547" providerId="LiveId" clId="{52B7CF5F-FAD9-486D-92D5-5E31CD98E09F}" dt="2019-03-19T20:53:53.731" v="1464" actId="5793"/>
          <ac:spMkLst>
            <pc:docMk/>
            <pc:sldMk cId="1464324260" sldId="257"/>
            <ac:spMk id="21" creationId="{00000000-0000-0000-0000-000000000000}"/>
          </ac:spMkLst>
        </pc:spChg>
        <pc:spChg chg="mod">
          <ac:chgData name="Emma Moore" userId="c087787670f6b547" providerId="LiveId" clId="{52B7CF5F-FAD9-486D-92D5-5E31CD98E09F}" dt="2019-03-19T21:02:56.724" v="1466" actId="20577"/>
          <ac:spMkLst>
            <pc:docMk/>
            <pc:sldMk cId="1464324260" sldId="257"/>
            <ac:spMk id="28" creationId="{00000000-0000-0000-0000-000000000000}"/>
          </ac:spMkLst>
        </pc:spChg>
        <pc:spChg chg="mod">
          <ac:chgData name="Emma Moore" userId="c087787670f6b547" providerId="LiveId" clId="{52B7CF5F-FAD9-486D-92D5-5E31CD98E09F}" dt="2019-03-02T19:13:35.814" v="27" actId="113"/>
          <ac:spMkLst>
            <pc:docMk/>
            <pc:sldMk cId="1464324260" sldId="257"/>
            <ac:spMk id="32" creationId="{00000000-0000-0000-0000-000000000000}"/>
          </ac:spMkLst>
        </pc:spChg>
        <pc:spChg chg="mod">
          <ac:chgData name="Emma Moore" userId="c087787670f6b547" providerId="LiveId" clId="{52B7CF5F-FAD9-486D-92D5-5E31CD98E09F}" dt="2019-03-06T16:22:34.518" v="341"/>
          <ac:spMkLst>
            <pc:docMk/>
            <pc:sldMk cId="1464324260" sldId="257"/>
            <ac:spMk id="3076" creationId="{00000000-0000-0000-0000-000000000000}"/>
          </ac:spMkLst>
        </pc:spChg>
        <pc:graphicFrameChg chg="add mod modGraphic">
          <ac:chgData name="Emma Moore" userId="c087787670f6b547" providerId="LiveId" clId="{52B7CF5F-FAD9-486D-92D5-5E31CD98E09F}" dt="2019-03-19T20:50:00.096" v="1153" actId="1076"/>
          <ac:graphicFrameMkLst>
            <pc:docMk/>
            <pc:sldMk cId="1464324260" sldId="257"/>
            <ac:graphicFrameMk id="5" creationId="{10C3D5E9-DE99-40A4-8A77-2D6EF5A0BE63}"/>
          </ac:graphicFrameMkLst>
        </pc:graphicFrameChg>
        <pc:graphicFrameChg chg="add mod">
          <ac:chgData name="Emma Moore" userId="c087787670f6b547" providerId="LiveId" clId="{52B7CF5F-FAD9-486D-92D5-5E31CD98E09F}" dt="2019-03-19T20:38:04.700" v="1076" actId="14100"/>
          <ac:graphicFrameMkLst>
            <pc:docMk/>
            <pc:sldMk cId="1464324260" sldId="257"/>
            <ac:graphicFrameMk id="12" creationId="{231E5700-46BA-4F10-B589-88B85B85EC08}"/>
          </ac:graphicFrameMkLst>
        </pc:graphicFrameChg>
        <pc:graphicFrameChg chg="add mod modGraphic">
          <ac:chgData name="Emma Moore" userId="c087787670f6b547" providerId="LiveId" clId="{52B7CF5F-FAD9-486D-92D5-5E31CD98E09F}" dt="2019-03-19T20:41:36.551" v="1112" actId="14100"/>
          <ac:graphicFrameMkLst>
            <pc:docMk/>
            <pc:sldMk cId="1464324260" sldId="257"/>
            <ac:graphicFrameMk id="16" creationId="{84DF463D-4513-45FE-A506-07CC4868FC7B}"/>
          </ac:graphicFrameMkLst>
        </pc:graphicFrameChg>
        <pc:picChg chg="del">
          <ac:chgData name="Emma Moore" userId="c087787670f6b547" providerId="LiveId" clId="{52B7CF5F-FAD9-486D-92D5-5E31CD98E09F}" dt="2019-03-19T20:34:52.350" v="1070" actId="478"/>
          <ac:picMkLst>
            <pc:docMk/>
            <pc:sldMk cId="1464324260" sldId="257"/>
            <ac:picMk id="3" creationId="{00000000-0000-0000-0000-000000000000}"/>
          </ac:picMkLst>
        </pc:picChg>
        <pc:picChg chg="del">
          <ac:chgData name="Emma Moore" userId="c087787670f6b547" providerId="LiveId" clId="{52B7CF5F-FAD9-486D-92D5-5E31CD98E09F}" dt="2019-03-19T20:49:15.761" v="1123" actId="478"/>
          <ac:picMkLst>
            <pc:docMk/>
            <pc:sldMk cId="1464324260" sldId="257"/>
            <ac:picMk id="6" creationId="{E15959DB-2945-4986-8C33-58407D2B3530}"/>
          </ac:picMkLst>
        </pc:picChg>
        <pc:picChg chg="del">
          <ac:chgData name="Emma Moore" userId="c087787670f6b547" providerId="LiveId" clId="{52B7CF5F-FAD9-486D-92D5-5E31CD98E09F}" dt="2019-03-19T20:37:46.352" v="1073" actId="478"/>
          <ac:picMkLst>
            <pc:docMk/>
            <pc:sldMk cId="1464324260" sldId="257"/>
            <ac:picMk id="7" creationId="{C069BBF0-7AB2-4306-B76F-D507057DBDEE}"/>
          </ac:picMkLst>
        </pc:picChg>
        <pc:picChg chg="add mod">
          <ac:chgData name="Emma Moore" userId="c087787670f6b547" providerId="LiveId" clId="{52B7CF5F-FAD9-486D-92D5-5E31CD98E09F}" dt="2019-03-19T21:03:32.512" v="1467" actId="14100"/>
          <ac:picMkLst>
            <pc:docMk/>
            <pc:sldMk cId="1464324260" sldId="257"/>
            <ac:picMk id="31" creationId="{618C49F5-84B4-47C4-B34D-FA80FF06B17E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5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NASA-TLX Averages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5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Sheet1!$B$4:$C$4</c:f>
                <c:numCache>
                  <c:formatCode>General</c:formatCode>
                  <c:ptCount val="2"/>
                  <c:pt idx="0">
                    <c:v>0.80400000000000005</c:v>
                  </c:pt>
                  <c:pt idx="1">
                    <c:v>0.88500000000000001</c:v>
                  </c:pt>
                </c:numCache>
              </c:numRef>
            </c:plus>
            <c:minus>
              <c:numRef>
                <c:f>Sheet1!$B$4:$C$4</c:f>
                <c:numCache>
                  <c:formatCode>General</c:formatCode>
                  <c:ptCount val="2"/>
                  <c:pt idx="0">
                    <c:v>0.80400000000000005</c:v>
                  </c:pt>
                  <c:pt idx="1">
                    <c:v>0.88500000000000001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Sheet1!$B$1:$C$1</c:f>
              <c:strCache>
                <c:ptCount val="2"/>
                <c:pt idx="0">
                  <c:v>Experimental Video</c:v>
                </c:pt>
                <c:pt idx="1">
                  <c:v>Control Video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20.5</c:v>
                </c:pt>
                <c:pt idx="1">
                  <c:v>19.600000000000001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1D-524F-94CF-AA8CA79CF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9754688"/>
        <c:axId val="63967193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Experimental Video</c:v>
                      </c:pt>
                      <c:pt idx="1">
                        <c:v>Control Video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Sheet1!$B$2:$C$2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C1D-524F-94CF-AA8CA79CFC2F}"/>
                  </c:ext>
                </c:extLst>
              </c15:ser>
            </c15:filteredBarSeries>
          </c:ext>
        </c:extLst>
      </c:barChart>
      <c:catAx>
        <c:axId val="6397546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4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4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Conditions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4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39671936"/>
        <c:crosses val="autoZero"/>
        <c:auto val="1"/>
        <c:lblAlgn val="ctr"/>
        <c:lblOffset val="100"/>
        <c:noMultiLvlLbl val="0"/>
      </c:catAx>
      <c:valAx>
        <c:axId val="639671936"/>
        <c:scaling>
          <c:orientation val="minMax"/>
          <c:max val="4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NASA TLX Scores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75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5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5400">
                <a:latin typeface="Times New Roman" panose="02020603050405020304" pitchFamily="18" charset="0"/>
                <a:cs typeface="Times New Roman" panose="02020603050405020304" pitchFamily="18" charset="0"/>
              </a:rPr>
              <a:t>Matching</a:t>
            </a:r>
            <a:r>
              <a:rPr lang="en-US" sz="5400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Task Averages</a:t>
            </a:r>
            <a:endParaRPr lang="en-US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5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Sheet1!$B$3:$C$3</c:f>
                <c:numCache>
                  <c:formatCode>General</c:formatCode>
                  <c:ptCount val="2"/>
                  <c:pt idx="0">
                    <c:v>0.40400000000000003</c:v>
                  </c:pt>
                  <c:pt idx="1">
                    <c:v>0.44500000000000001</c:v>
                  </c:pt>
                </c:numCache>
              </c:numRef>
            </c:plus>
            <c:minus>
              <c:numRef>
                <c:f>Sheet1!$B$3:$C$3</c:f>
                <c:numCache>
                  <c:formatCode>General</c:formatCode>
                  <c:ptCount val="2"/>
                  <c:pt idx="0">
                    <c:v>0.40400000000000003</c:v>
                  </c:pt>
                  <c:pt idx="1">
                    <c:v>0.44500000000000001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Sheet1!$B$1:$C$1</c:f>
              <c:strCache>
                <c:ptCount val="2"/>
                <c:pt idx="0">
                  <c:v>Experimental Video</c:v>
                </c:pt>
                <c:pt idx="1">
                  <c:v>Control Video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11.3</c:v>
                </c:pt>
                <c:pt idx="1">
                  <c:v>11.4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DD-A049-A0CC-02885014C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8303151"/>
        <c:axId val="1768304799"/>
      </c:barChart>
      <c:catAx>
        <c:axId val="176830315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4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4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Conditions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4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768304799"/>
        <c:crosses val="autoZero"/>
        <c:auto val="1"/>
        <c:lblAlgn val="ctr"/>
        <c:lblOffset val="100"/>
        <c:noMultiLvlLbl val="0"/>
      </c:catAx>
      <c:valAx>
        <c:axId val="1768304799"/>
        <c:scaling>
          <c:orientation val="minMax"/>
          <c:max val="1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4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4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Matching</a:t>
                </a:r>
                <a:r>
                  <a:rPr lang="en-US" sz="44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Task Score</a:t>
                </a:r>
                <a:endParaRPr lang="en-US" sz="4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4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303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0.71356</cdr:x>
      <cdr:y>0.64005</cdr:y>
    </cdr:from>
    <cdr:to>
      <cdr:x>0.83377</cdr:x>
      <cdr:y>0.74547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D40AE72-06A7-7B56-923C-F5B08DBA1D44}"/>
            </a:ext>
          </a:extLst>
        </cdr:cNvPr>
        <cdr:cNvSpPr txBox="1"/>
      </cdr:nvSpPr>
      <cdr:spPr>
        <a:xfrm xmlns:a="http://schemas.openxmlformats.org/drawingml/2006/main">
          <a:off x="10832141" y="8853906"/>
          <a:ext cx="1824924" cy="14582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3200" i="1" dirty="0">
              <a:solidFill>
                <a:schemeClr val="bg1"/>
              </a:solidFill>
            </a:rPr>
            <a:t>M=</a:t>
          </a:r>
          <a:r>
            <a:rPr lang="en-US" sz="3200" dirty="0">
              <a:solidFill>
                <a:schemeClr val="bg1"/>
              </a:solidFill>
            </a:rPr>
            <a:t>11.4,</a:t>
          </a:r>
          <a:r>
            <a:rPr lang="en-US" sz="3200" i="1" dirty="0">
              <a:solidFill>
                <a:schemeClr val="bg1"/>
              </a:solidFill>
            </a:rPr>
            <a:t> SD</a:t>
          </a:r>
          <a:r>
            <a:rPr lang="en-US" sz="3200" dirty="0">
              <a:solidFill>
                <a:schemeClr val="bg1"/>
              </a:solidFill>
            </a:rPr>
            <a:t>=3.20</a:t>
          </a:r>
          <a:endParaRPr lang="en-US" sz="3200" i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0.70796</cdr:x>
      <cdr:y>0.47486</cdr:y>
    </cdr:from>
    <cdr:to>
      <cdr:x>0.84876</cdr:x>
      <cdr:y>0.60792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C22469A-1B62-7AF6-46CF-FCCF9DC0D748}"/>
            </a:ext>
          </a:extLst>
        </cdr:cNvPr>
        <cdr:cNvSpPr txBox="1"/>
      </cdr:nvSpPr>
      <cdr:spPr>
        <a:xfrm xmlns:a="http://schemas.openxmlformats.org/drawingml/2006/main">
          <a:off x="10919004" y="6585471"/>
          <a:ext cx="2171513" cy="18453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3600" i="1" dirty="0">
              <a:solidFill>
                <a:schemeClr val="bg1"/>
              </a:solidFill>
            </a:rPr>
            <a:t>M</a:t>
          </a:r>
          <a:r>
            <a:rPr lang="en-US" sz="3600" dirty="0">
              <a:solidFill>
                <a:schemeClr val="bg1"/>
              </a:solidFill>
            </a:rPr>
            <a:t>=19.6, </a:t>
          </a:r>
          <a:r>
            <a:rPr lang="en-US" sz="3600" i="1" dirty="0">
              <a:solidFill>
                <a:schemeClr val="bg1"/>
              </a:solidFill>
            </a:rPr>
            <a:t>SD</a:t>
          </a:r>
          <a:r>
            <a:rPr lang="en-US" sz="3600" dirty="0">
              <a:solidFill>
                <a:schemeClr val="bg1"/>
              </a:solidFill>
            </a:rPr>
            <a:t>=5.41</a:t>
          </a:r>
          <a:endParaRPr lang="en-US" sz="3600" i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/>
          <a:lstStyle>
            <a:lvl1pPr algn="r">
              <a:defRPr sz="1300"/>
            </a:lvl1pPr>
          </a:lstStyle>
          <a:p>
            <a:fld id="{7B40D4C6-5248-4286-8AB6-D0ADA841D047}" type="datetimeFigureOut">
              <a:rPr lang="en-US" smtClean="0"/>
              <a:pPr/>
              <a:t>10/25/22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77938" y="698500"/>
            <a:ext cx="44545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8" tIns="46579" rIns="93158" bIns="465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58" tIns="46579" rIns="93158" bIns="465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 anchor="b"/>
          <a:lstStyle>
            <a:lvl1pPr algn="r">
              <a:defRPr sz="1300"/>
            </a:lvl1pPr>
          </a:lstStyle>
          <a:p>
            <a:fld id="{0DD33AAF-1581-4351-96F9-4DB4F5770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67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1pPr>
    <a:lvl2pPr marL="2403546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2pPr>
    <a:lvl3pPr marL="4807092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3pPr>
    <a:lvl4pPr marL="7210638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4pPr>
    <a:lvl5pPr marL="9614184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5pPr>
    <a:lvl6pPr marL="12017731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6pPr>
    <a:lvl7pPr marL="14421277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7pPr>
    <a:lvl8pPr marL="16824823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8pPr>
    <a:lvl9pPr marL="19228369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81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4420" y="10226676"/>
            <a:ext cx="35753562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8840" y="18653127"/>
            <a:ext cx="29444723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9" indent="0" algn="ctr">
              <a:buNone/>
              <a:defRPr/>
            </a:lvl2pPr>
            <a:lvl3pPr marL="914417" indent="0" algn="ctr">
              <a:buNone/>
              <a:defRPr/>
            </a:lvl3pPr>
            <a:lvl4pPr marL="1371625" indent="0" algn="ctr">
              <a:buNone/>
              <a:defRPr/>
            </a:lvl4pPr>
            <a:lvl5pPr marL="1828833" indent="0" algn="ctr">
              <a:buNone/>
              <a:defRPr/>
            </a:lvl5pPr>
            <a:lvl6pPr marL="2286042" indent="0" algn="ctr">
              <a:buNone/>
              <a:defRPr/>
            </a:lvl6pPr>
            <a:lvl7pPr marL="2743251" indent="0" algn="ctr">
              <a:buNone/>
              <a:defRPr/>
            </a:lvl7pPr>
            <a:lvl8pPr marL="3200458" indent="0" algn="ctr">
              <a:buNone/>
              <a:defRPr/>
            </a:lvl8pPr>
            <a:lvl9pPr marL="365766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4473B-E0AD-4E38-B0DF-61B863CC71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93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14EFD-C8FE-4F77-9668-7C9D7C204D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50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2639" y="21153443"/>
            <a:ext cx="35753562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2639" y="13952538"/>
            <a:ext cx="35753562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9" indent="0">
              <a:buNone/>
              <a:defRPr sz="1800"/>
            </a:lvl2pPr>
            <a:lvl3pPr marL="914417" indent="0">
              <a:buNone/>
              <a:defRPr sz="1600"/>
            </a:lvl3pPr>
            <a:lvl4pPr marL="1371625" indent="0">
              <a:buNone/>
              <a:defRPr sz="1400"/>
            </a:lvl4pPr>
            <a:lvl5pPr marL="1828833" indent="0">
              <a:buNone/>
              <a:defRPr sz="1400"/>
            </a:lvl5pPr>
            <a:lvl6pPr marL="2286042" indent="0">
              <a:buNone/>
              <a:defRPr sz="1400"/>
            </a:lvl6pPr>
            <a:lvl7pPr marL="2743251" indent="0">
              <a:buNone/>
              <a:defRPr sz="1400"/>
            </a:lvl7pPr>
            <a:lvl8pPr marL="3200458" indent="0">
              <a:buNone/>
              <a:defRPr sz="1400"/>
            </a:lvl8pPr>
            <a:lvl9pPr marL="3657667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DD6EC-3A6F-4BF1-A7A1-3BFDDBF526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76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54424" y="9509130"/>
            <a:ext cx="17814188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93797" y="9509130"/>
            <a:ext cx="17814189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B6286-AE8B-4715-A28B-A47844F489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06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3382" y="1317625"/>
            <a:ext cx="37855638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382" y="7369180"/>
            <a:ext cx="18584863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7" indent="0">
              <a:buNone/>
              <a:defRPr sz="1800" b="1"/>
            </a:lvl3pPr>
            <a:lvl4pPr marL="1371625" indent="0">
              <a:buNone/>
              <a:defRPr sz="1600" b="1"/>
            </a:lvl4pPr>
            <a:lvl5pPr marL="1828833" indent="0">
              <a:buNone/>
              <a:defRPr sz="1600" b="1"/>
            </a:lvl5pPr>
            <a:lvl6pPr marL="2286042" indent="0">
              <a:buNone/>
              <a:defRPr sz="1600" b="1"/>
            </a:lvl6pPr>
            <a:lvl7pPr marL="2743251" indent="0">
              <a:buNone/>
              <a:defRPr sz="1600" b="1"/>
            </a:lvl7pPr>
            <a:lvl8pPr marL="3200458" indent="0">
              <a:buNone/>
              <a:defRPr sz="1600" b="1"/>
            </a:lvl8pPr>
            <a:lvl9pPr marL="365766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3382" y="10439405"/>
            <a:ext cx="18584863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367637" y="7369180"/>
            <a:ext cx="18591384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7" indent="0">
              <a:buNone/>
              <a:defRPr sz="1800" b="1"/>
            </a:lvl3pPr>
            <a:lvl4pPr marL="1371625" indent="0">
              <a:buNone/>
              <a:defRPr sz="1600" b="1"/>
            </a:lvl4pPr>
            <a:lvl5pPr marL="1828833" indent="0">
              <a:buNone/>
              <a:defRPr sz="1600" b="1"/>
            </a:lvl5pPr>
            <a:lvl6pPr marL="2286042" indent="0">
              <a:buNone/>
              <a:defRPr sz="1600" b="1"/>
            </a:lvl6pPr>
            <a:lvl7pPr marL="2743251" indent="0">
              <a:buNone/>
              <a:defRPr sz="1600" b="1"/>
            </a:lvl7pPr>
            <a:lvl8pPr marL="3200458" indent="0">
              <a:buNone/>
              <a:defRPr sz="1600" b="1"/>
            </a:lvl8pPr>
            <a:lvl9pPr marL="365766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367637" y="10439405"/>
            <a:ext cx="18591384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1F127-6AEB-4ADA-99D1-25F8274A50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1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BF3CE-1B10-41A4-BD5F-D8D62A3F079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7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32C48-76EC-423F-9678-AEDFA01D4D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86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3381" y="1311276"/>
            <a:ext cx="13838238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44971" y="1311276"/>
            <a:ext cx="23514050" cy="28093988"/>
          </a:xfrm>
        </p:spPr>
        <p:txBody>
          <a:bodyPr/>
          <a:lstStyle>
            <a:lvl1pPr>
              <a:defRPr sz="320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3381" y="6888163"/>
            <a:ext cx="13838238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9" indent="0">
              <a:buNone/>
              <a:defRPr sz="1200"/>
            </a:lvl2pPr>
            <a:lvl3pPr marL="914417" indent="0">
              <a:buNone/>
              <a:defRPr sz="1000"/>
            </a:lvl3pPr>
            <a:lvl4pPr marL="1371625" indent="0">
              <a:buNone/>
              <a:defRPr sz="900"/>
            </a:lvl4pPr>
            <a:lvl5pPr marL="1828833" indent="0">
              <a:buNone/>
              <a:defRPr sz="900"/>
            </a:lvl5pPr>
            <a:lvl6pPr marL="2286042" indent="0">
              <a:buNone/>
              <a:defRPr sz="900"/>
            </a:lvl6pPr>
            <a:lvl7pPr marL="2743251" indent="0">
              <a:buNone/>
              <a:defRPr sz="900"/>
            </a:lvl7pPr>
            <a:lvl8pPr marL="3200458" indent="0">
              <a:buNone/>
              <a:defRPr sz="900"/>
            </a:lvl8pPr>
            <a:lvl9pPr marL="365766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897B5-E18E-418A-A8DF-F5032EF1D3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48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4002" y="23042566"/>
            <a:ext cx="25237962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244002" y="2941643"/>
            <a:ext cx="25237962" cy="19750087"/>
          </a:xfrm>
        </p:spPr>
        <p:txBody>
          <a:bodyPr/>
          <a:lstStyle>
            <a:lvl1pPr marL="0" indent="0">
              <a:buNone/>
              <a:defRPr sz="3201"/>
            </a:lvl1pPr>
            <a:lvl2pPr marL="457209" indent="0">
              <a:buNone/>
              <a:defRPr sz="2800"/>
            </a:lvl2pPr>
            <a:lvl3pPr marL="914417" indent="0">
              <a:buNone/>
              <a:defRPr sz="2400"/>
            </a:lvl3pPr>
            <a:lvl4pPr marL="1371625" indent="0">
              <a:buNone/>
              <a:defRPr sz="2000"/>
            </a:lvl4pPr>
            <a:lvl5pPr marL="1828833" indent="0">
              <a:buNone/>
              <a:defRPr sz="2000"/>
            </a:lvl5pPr>
            <a:lvl6pPr marL="2286042" indent="0">
              <a:buNone/>
              <a:defRPr sz="2000"/>
            </a:lvl6pPr>
            <a:lvl7pPr marL="2743251" indent="0">
              <a:buNone/>
              <a:defRPr sz="2000"/>
            </a:lvl7pPr>
            <a:lvl8pPr marL="3200458" indent="0">
              <a:buNone/>
              <a:defRPr sz="2000"/>
            </a:lvl8pPr>
            <a:lvl9pPr marL="3657667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44002" y="25763543"/>
            <a:ext cx="25237962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9" indent="0">
              <a:buNone/>
              <a:defRPr sz="1200"/>
            </a:lvl2pPr>
            <a:lvl3pPr marL="914417" indent="0">
              <a:buNone/>
              <a:defRPr sz="1000"/>
            </a:lvl3pPr>
            <a:lvl4pPr marL="1371625" indent="0">
              <a:buNone/>
              <a:defRPr sz="900"/>
            </a:lvl4pPr>
            <a:lvl5pPr marL="1828833" indent="0">
              <a:buNone/>
              <a:defRPr sz="900"/>
            </a:lvl5pPr>
            <a:lvl6pPr marL="2286042" indent="0">
              <a:buNone/>
              <a:defRPr sz="900"/>
            </a:lvl6pPr>
            <a:lvl7pPr marL="2743251" indent="0">
              <a:buNone/>
              <a:defRPr sz="900"/>
            </a:lvl7pPr>
            <a:lvl8pPr marL="3200458" indent="0">
              <a:buNone/>
              <a:defRPr sz="900"/>
            </a:lvl8pPr>
            <a:lvl9pPr marL="365766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17F58-5946-4AA8-85BA-9EBDCF8EF5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51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D3476-9347-4DAA-9173-51FE4B3220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0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970243" y="2925768"/>
            <a:ext cx="8937738" cy="263350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54421" y="2925768"/>
            <a:ext cx="26690638" cy="263350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1D3-7E5E-4297-B5B1-76D0196CCE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9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4420" y="2925763"/>
            <a:ext cx="3575356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80709" tIns="240355" rIns="480709" bIns="24035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54420" y="9509130"/>
            <a:ext cx="35753562" cy="1975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154420" y="29992641"/>
            <a:ext cx="8763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400"/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372887" y="29992641"/>
            <a:ext cx="13317935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7400"/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146285" y="29992641"/>
            <a:ext cx="8761696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400"/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fld id="{F4CB54ED-E96E-49D7-8EB8-083C855258E8}" type="slidenum">
              <a:rPr lang="en-US" smtClean="0">
                <a:solidFill>
                  <a:srgbClr val="000000"/>
                </a:solidFill>
              </a:rPr>
              <a:pPr defTabSz="91441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5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+mj-lt"/>
          <a:ea typeface="+mj-ea"/>
          <a:cs typeface="+mj-cs"/>
        </a:defRPr>
      </a:lvl1pPr>
      <a:lvl2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2pPr>
      <a:lvl3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3pPr>
      <a:lvl4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4pPr>
      <a:lvl5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5pPr>
      <a:lvl6pPr marL="457209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6pPr>
      <a:lvl7pPr marL="914417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7pPr>
      <a:lvl8pPr marL="1371625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8pPr>
      <a:lvl9pPr marL="1828833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9pPr>
    </p:titleStyle>
    <p:bodyStyle>
      <a:lvl1pPr marL="1803433" indent="-1803433" algn="l" defTabSz="4807038" rtl="0" eaLnBrk="0" fontAlgn="base" hangingPunct="0">
        <a:spcBef>
          <a:spcPct val="20000"/>
        </a:spcBef>
        <a:spcAft>
          <a:spcPct val="0"/>
        </a:spcAft>
        <a:buChar char="•"/>
        <a:defRPr sz="16800">
          <a:solidFill>
            <a:schemeClr val="tx1"/>
          </a:solidFill>
          <a:latin typeface="+mn-lt"/>
          <a:ea typeface="+mn-ea"/>
          <a:cs typeface="+mn-cs"/>
        </a:defRPr>
      </a:lvl1pPr>
      <a:lvl2pPr marL="3905321" indent="-1501802" algn="l" defTabSz="4807038" rtl="0" eaLnBrk="0" fontAlgn="base" hangingPunct="0">
        <a:spcBef>
          <a:spcPct val="20000"/>
        </a:spcBef>
        <a:spcAft>
          <a:spcPct val="0"/>
        </a:spcAft>
        <a:buChar char="–"/>
        <a:defRPr sz="14700">
          <a:solidFill>
            <a:schemeClr val="tx1"/>
          </a:solidFill>
          <a:latin typeface="+mn-lt"/>
        </a:defRPr>
      </a:lvl2pPr>
      <a:lvl3pPr marL="6008797" indent="-1201760" algn="l" defTabSz="4807038" rtl="0" eaLnBrk="0" fontAlgn="base" hangingPunct="0">
        <a:spcBef>
          <a:spcPct val="20000"/>
        </a:spcBef>
        <a:spcAft>
          <a:spcPct val="0"/>
        </a:spcAft>
        <a:buChar char="•"/>
        <a:defRPr sz="12601">
          <a:solidFill>
            <a:schemeClr val="tx1"/>
          </a:solidFill>
          <a:latin typeface="+mn-lt"/>
        </a:defRPr>
      </a:lvl3pPr>
      <a:lvl4pPr marL="8412317" indent="-1201760" algn="l" defTabSz="4807038" rtl="0" eaLnBrk="0" fontAlgn="base" hangingPunct="0">
        <a:spcBef>
          <a:spcPct val="20000"/>
        </a:spcBef>
        <a:spcAft>
          <a:spcPct val="0"/>
        </a:spcAft>
        <a:buChar char="–"/>
        <a:defRPr sz="10500">
          <a:solidFill>
            <a:schemeClr val="tx1"/>
          </a:solidFill>
          <a:latin typeface="+mn-lt"/>
        </a:defRPr>
      </a:lvl4pPr>
      <a:lvl5pPr marL="10815836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5pPr>
      <a:lvl6pPr marL="11273043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6pPr>
      <a:lvl7pPr marL="11730252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7pPr>
      <a:lvl8pPr marL="12187461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8pPr>
      <a:lvl9pPr marL="12644669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7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5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3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2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1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8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7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540663" y="180313"/>
            <a:ext cx="31959961" cy="385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spc="-1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Psychology Students Headings and Heading Structures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Katelyn McClure and Hung-Tao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8" name="Rectangle 394"/>
          <p:cNvSpPr>
            <a:spLocks noChangeArrowheads="1"/>
          </p:cNvSpPr>
          <p:nvPr/>
        </p:nvSpPr>
        <p:spPr bwMode="auto">
          <a:xfrm>
            <a:off x="26174887" y="5156200"/>
            <a:ext cx="15701757" cy="13212128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7000" b="1" dirty="0">
                <a:solidFill>
                  <a:srgbClr val="000000"/>
                </a:solidFill>
                <a:cs typeface="Arial" pitchFamily="34" charset="0"/>
              </a:rPr>
              <a:t>METHOD</a:t>
            </a:r>
            <a:endParaRPr lang="en-US" sz="3400" dirty="0"/>
          </a:p>
          <a:p>
            <a:endParaRPr lang="en-US" sz="5000" b="1" u="sng" dirty="0"/>
          </a:p>
          <a:p>
            <a:r>
              <a:rPr lang="en-US" sz="5000" b="1" u="sng" dirty="0"/>
              <a:t>Participants</a:t>
            </a:r>
            <a:r>
              <a:rPr lang="en-US" sz="5000" b="1" dirty="0"/>
              <a:t> (</a:t>
            </a:r>
            <a:r>
              <a:rPr lang="en-US" sz="5000" b="1" i="1" dirty="0"/>
              <a:t>n</a:t>
            </a:r>
            <a:r>
              <a:rPr lang="en-US" sz="5000" b="1" dirty="0"/>
              <a:t>=84)</a:t>
            </a:r>
          </a:p>
          <a:p>
            <a:pPr marL="914400" indent="-914400">
              <a:buAutoNum type="arabicPeriod"/>
            </a:pPr>
            <a:r>
              <a:rPr lang="en-US" sz="5000" dirty="0"/>
              <a:t>There were a total of 84 participants that completed the survey.</a:t>
            </a:r>
          </a:p>
          <a:p>
            <a:pPr marL="914400" indent="-914400">
              <a:buAutoNum type="arabicPeriod"/>
            </a:pPr>
            <a:r>
              <a:rPr lang="en-US" sz="5000" dirty="0"/>
              <a:t>Most participants were Female and White. </a:t>
            </a:r>
          </a:p>
          <a:p>
            <a:r>
              <a:rPr lang="en-US" sz="5000" b="1" u="sng" dirty="0"/>
              <a:t>Materials and Procedure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Participants were sorted into of the the two conditions: experimental video or control video.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After participants watched their assigned video, they read an APA research article.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Once they read the article, participants were asked to complete a matching task.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After completing the matching task, participants filled out </a:t>
            </a:r>
            <a:r>
              <a:rPr lang="en-US" sz="5000"/>
              <a:t>the NASA-TLX</a:t>
            </a:r>
            <a:r>
              <a:rPr lang="en-US" sz="5000" dirty="0"/>
              <a:t>.</a:t>
            </a:r>
          </a:p>
        </p:txBody>
      </p:sp>
      <p:sp>
        <p:nvSpPr>
          <p:cNvPr id="32" name="Text Box 97"/>
          <p:cNvSpPr txBox="1">
            <a:spLocks noChangeArrowheads="1"/>
          </p:cNvSpPr>
          <p:nvPr/>
        </p:nvSpPr>
        <p:spPr bwMode="auto">
          <a:xfrm>
            <a:off x="26349140" y="28482927"/>
            <a:ext cx="15501044" cy="4477822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200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500" b="1" dirty="0">
                <a:solidFill>
                  <a:srgbClr val="000000"/>
                </a:solidFill>
              </a:rPr>
              <a:t>REFERENCES</a:t>
            </a:r>
          </a:p>
          <a:p>
            <a:pPr indent="-457200"/>
            <a:r>
              <a:rPr lang="en-US" sz="3200" dirty="0" err="1">
                <a:effectLst/>
                <a:latin typeface="Times" pitchFamily="2" charset="0"/>
              </a:rPr>
              <a:t>Lemarié</a:t>
            </a:r>
            <a:r>
              <a:rPr lang="en-US" sz="3200" dirty="0">
                <a:effectLst/>
                <a:latin typeface="Times" pitchFamily="2" charset="0"/>
              </a:rPr>
              <a:t>, J., Lorch, R. F., Jr., </a:t>
            </a:r>
            <a:r>
              <a:rPr lang="en-US" sz="3200" dirty="0" err="1">
                <a:effectLst/>
                <a:latin typeface="Times" pitchFamily="2" charset="0"/>
              </a:rPr>
              <a:t>Eyrolle</a:t>
            </a:r>
            <a:r>
              <a:rPr lang="en-US" sz="3200" dirty="0">
                <a:effectLst/>
                <a:latin typeface="Times" pitchFamily="2" charset="0"/>
              </a:rPr>
              <a:t>, H., &amp; </a:t>
            </a:r>
            <a:r>
              <a:rPr lang="en-US" sz="3200" dirty="0" err="1">
                <a:effectLst/>
                <a:latin typeface="Times" pitchFamily="2" charset="0"/>
              </a:rPr>
              <a:t>Virbel</a:t>
            </a:r>
            <a:r>
              <a:rPr lang="en-US" sz="3200" dirty="0">
                <a:effectLst/>
                <a:latin typeface="Times" pitchFamily="2" charset="0"/>
              </a:rPr>
              <a:t>, J. (2008). SARA: A text-based and reader-based</a:t>
            </a:r>
            <a:r>
              <a:rPr lang="en-US" sz="3200" dirty="0">
                <a:latin typeface="Times" pitchFamily="2" charset="0"/>
              </a:rPr>
              <a:t> </a:t>
            </a:r>
            <a:r>
              <a:rPr lang="en-US" sz="3200" dirty="0">
                <a:effectLst/>
                <a:latin typeface="Times" pitchFamily="2" charset="0"/>
              </a:rPr>
              <a:t>theory of signaling. Educational Psychologist, 43, 27-48.</a:t>
            </a:r>
          </a:p>
          <a:p>
            <a:pPr indent="-457200"/>
            <a:r>
              <a:rPr lang="en-US" sz="3200" dirty="0">
                <a:effectLst/>
                <a:latin typeface="Times" pitchFamily="2" charset="0"/>
              </a:rPr>
              <a:t>Lorch, R. F., Jr. (1989). Text signaling devices and their effects on reading and memory processes.</a:t>
            </a:r>
            <a:r>
              <a:rPr lang="en-US" sz="3200" dirty="0">
                <a:latin typeface="Times" pitchFamily="2" charset="0"/>
              </a:rPr>
              <a:t> </a:t>
            </a:r>
            <a:r>
              <a:rPr lang="en-US" sz="3200" dirty="0">
                <a:effectLst/>
                <a:latin typeface="Times" pitchFamily="2" charset="0"/>
              </a:rPr>
              <a:t>Educational Psychology Review, 1, 209-234.</a:t>
            </a:r>
          </a:p>
          <a:p>
            <a:pPr indent="-457200"/>
            <a:r>
              <a:rPr lang="en-US" sz="3200" dirty="0">
                <a:effectLst/>
                <a:latin typeface="Times" pitchFamily="2" charset="0"/>
              </a:rPr>
              <a:t>Lorch, R. F., Jr. (2017). What is so difficult about expository text?. Reading Comprehension </a:t>
            </a:r>
            <a:r>
              <a:rPr lang="en-US" sz="3600" dirty="0">
                <a:effectLst/>
                <a:latin typeface="Times" pitchFamily="2" charset="0"/>
              </a:rPr>
              <a:t>in</a:t>
            </a:r>
            <a:r>
              <a:rPr lang="en-US" sz="3600" dirty="0">
                <a:latin typeface="Times" pitchFamily="2" charset="0"/>
              </a:rPr>
              <a:t> </a:t>
            </a:r>
            <a:r>
              <a:rPr lang="en-US" sz="3600" dirty="0">
                <a:solidFill>
                  <a:srgbClr val="000000"/>
                </a:solidFill>
                <a:effectLst/>
                <a:latin typeface="Times" pitchFamily="2" charset="0"/>
              </a:rPr>
              <a:t>Educational Settings, 16, 145. </a:t>
            </a:r>
            <a:r>
              <a:rPr lang="en-US" sz="3600" dirty="0">
                <a:solidFill>
                  <a:srgbClr val="0000FF"/>
                </a:solidFill>
                <a:effectLst/>
                <a:latin typeface="Times" pitchFamily="2" charset="0"/>
              </a:rPr>
              <a:t>https://</a:t>
            </a:r>
            <a:r>
              <a:rPr lang="en-US" sz="3600" dirty="0" err="1">
                <a:solidFill>
                  <a:srgbClr val="0000FF"/>
                </a:solidFill>
                <a:effectLst/>
                <a:latin typeface="Times" pitchFamily="2" charset="0"/>
              </a:rPr>
              <a:t>doi.org</a:t>
            </a:r>
            <a:r>
              <a:rPr lang="en-US" sz="3600" dirty="0">
                <a:solidFill>
                  <a:srgbClr val="0000FF"/>
                </a:solidFill>
                <a:effectLst/>
                <a:latin typeface="Times" pitchFamily="2" charset="0"/>
              </a:rPr>
              <a:t>/10.1075/swll.16.06lor</a:t>
            </a: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45" y="-1702630"/>
            <a:ext cx="8904921" cy="890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85756" y="5181600"/>
            <a:ext cx="10483312" cy="19779020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000" b="1" dirty="0">
                <a:solidFill>
                  <a:srgbClr val="000000"/>
                </a:solidFill>
                <a:cs typeface="Arial" pitchFamily="34" charset="0"/>
              </a:rPr>
              <a:t>INTRODUCTION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000" dirty="0">
                <a:effectLst/>
                <a:latin typeface="Times" pitchFamily="2" charset="0"/>
              </a:rPr>
              <a:t>Headings are common textual devices that identify and delineate various sections of a text</a:t>
            </a:r>
            <a:r>
              <a:rPr lang="en-US" sz="5000" dirty="0">
                <a:latin typeface="Times" pitchFamily="2" charset="0"/>
              </a:rPr>
              <a:t> </a:t>
            </a:r>
            <a:r>
              <a:rPr lang="en-US" sz="5000" dirty="0">
                <a:effectLst/>
                <a:latin typeface="Times" pitchFamily="2" charset="0"/>
              </a:rPr>
              <a:t>(Lorch, 1989).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000" dirty="0">
                <a:effectLst/>
                <a:latin typeface="Times" pitchFamily="2" charset="0"/>
              </a:rPr>
              <a:t>A heading could convey seven types of information such as the topic of a section or the</a:t>
            </a:r>
            <a:r>
              <a:rPr lang="en-US" sz="5000" dirty="0">
                <a:latin typeface="Times" pitchFamily="2" charset="0"/>
              </a:rPr>
              <a:t> </a:t>
            </a:r>
            <a:r>
              <a:rPr lang="en-US" sz="5000" dirty="0">
                <a:effectLst/>
                <a:latin typeface="Times" pitchFamily="2" charset="0"/>
              </a:rPr>
              <a:t>function of a section (</a:t>
            </a:r>
            <a:r>
              <a:rPr lang="en-US" sz="5000" dirty="0" err="1">
                <a:effectLst/>
                <a:latin typeface="Times" pitchFamily="2" charset="0"/>
              </a:rPr>
              <a:t>Lemarié</a:t>
            </a:r>
            <a:r>
              <a:rPr lang="en-US" sz="5000" dirty="0">
                <a:effectLst/>
                <a:latin typeface="Times" pitchFamily="2" charset="0"/>
              </a:rPr>
              <a:t> et al., 2008).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000" dirty="0">
                <a:effectLst/>
                <a:latin typeface="Times" pitchFamily="2" charset="0"/>
              </a:rPr>
              <a:t>Different types of headings could also occur in different</a:t>
            </a:r>
            <a:r>
              <a:rPr lang="en-US" sz="5000" dirty="0">
                <a:latin typeface="Times" pitchFamily="2" charset="0"/>
              </a:rPr>
              <a:t> </a:t>
            </a:r>
            <a:r>
              <a:rPr lang="en-US" sz="5000" dirty="0">
                <a:effectLst/>
                <a:latin typeface="Times" pitchFamily="2" charset="0"/>
              </a:rPr>
              <a:t>genres of text (Lorch, 2017).</a:t>
            </a:r>
            <a:endParaRPr lang="en-US" sz="5000" dirty="0"/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000" dirty="0"/>
              <a:t>Questions:</a:t>
            </a:r>
          </a:p>
          <a:p>
            <a:pPr marL="914400" indent="-45720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000" dirty="0"/>
              <a:t>Does defining APA scientific articles in terms of signaling devices aid students with classifying information from the different APA sections?</a:t>
            </a:r>
          </a:p>
          <a:p>
            <a:pPr marL="914400" indent="-45720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000" dirty="0"/>
              <a:t>Does defining APA headings in terms of signal devices reduce students’ cognitive load when identifying information from the different APA sections?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57CF06-C81B-46C7-A160-C04016D12560}"/>
              </a:ext>
            </a:extLst>
          </p:cNvPr>
          <p:cNvSpPr txBox="1"/>
          <p:nvPr/>
        </p:nvSpPr>
        <p:spPr>
          <a:xfrm>
            <a:off x="32987052" y="-743172"/>
            <a:ext cx="1102714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8000" b="1" dirty="0">
                <a:solidFill>
                  <a:srgbClr val="5E213B"/>
                </a:solidFill>
              </a:rPr>
              <a:t>Ψ</a:t>
            </a:r>
            <a:endParaRPr lang="en-US" sz="38000" b="1" dirty="0">
              <a:solidFill>
                <a:srgbClr val="5E213B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2D99182-E23F-512E-BB8A-04D9C6A499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9563972"/>
              </p:ext>
            </p:extLst>
          </p:nvPr>
        </p:nvGraphicFramePr>
        <p:xfrm>
          <a:off x="11007225" y="19169972"/>
          <a:ext cx="15180500" cy="1383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DB1A47E-5FD7-C3C3-53CC-19BCE09E84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1814553"/>
              </p:ext>
            </p:extLst>
          </p:nvPr>
        </p:nvGraphicFramePr>
        <p:xfrm>
          <a:off x="10751802" y="5225529"/>
          <a:ext cx="15423085" cy="1386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1" name="Picture 10" descr="A hand writing on a blackboard&#10;&#10;Description automatically generated with medium confidence">
            <a:extLst>
              <a:ext uri="{FF2B5EF4-FFF2-40B4-BE49-F238E27FC236}">
                <a16:creationId xmlns:a16="http://schemas.microsoft.com/office/drawing/2014/main" id="{90131251-D4D7-06CF-4911-C3B8306922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9281" y="19093778"/>
            <a:ext cx="14469719" cy="8650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2CE227-2F13-5A4F-E71E-9829E8ED50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1" y="25341619"/>
            <a:ext cx="9602268" cy="70326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D30F9E-4428-E924-2F0A-7A22C3C06106}"/>
              </a:ext>
            </a:extLst>
          </p:cNvPr>
          <p:cNvSpPr txBox="1"/>
          <p:nvPr/>
        </p:nvSpPr>
        <p:spPr>
          <a:xfrm>
            <a:off x="15003120" y="12115800"/>
            <a:ext cx="18374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1"/>
                </a:solidFill>
              </a:rPr>
              <a:t>M=</a:t>
            </a:r>
            <a:r>
              <a:rPr lang="en-US" sz="3200" dirty="0">
                <a:solidFill>
                  <a:schemeClr val="bg1"/>
                </a:solidFill>
              </a:rPr>
              <a:t>20.5</a:t>
            </a:r>
            <a:r>
              <a:rPr lang="en-US" sz="3200" i="1" dirty="0">
                <a:solidFill>
                  <a:schemeClr val="bg1"/>
                </a:solidFill>
              </a:rPr>
              <a:t>, SD</a:t>
            </a:r>
            <a:r>
              <a:rPr lang="en-US" sz="3200" dirty="0">
                <a:solidFill>
                  <a:schemeClr val="bg1"/>
                </a:solidFill>
              </a:rPr>
              <a:t>=5.49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1989A3-BE6E-3ABA-D78E-FE38FA1D7230}"/>
              </a:ext>
            </a:extLst>
          </p:cNvPr>
          <p:cNvSpPr txBox="1"/>
          <p:nvPr/>
        </p:nvSpPr>
        <p:spPr>
          <a:xfrm>
            <a:off x="15405381" y="27584478"/>
            <a:ext cx="1824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1"/>
                </a:solidFill>
              </a:rPr>
              <a:t>M</a:t>
            </a:r>
            <a:r>
              <a:rPr lang="en-US" sz="3200" dirty="0">
                <a:solidFill>
                  <a:schemeClr val="bg1"/>
                </a:solidFill>
              </a:rPr>
              <a:t>=11.3, </a:t>
            </a:r>
            <a:r>
              <a:rPr lang="en-US" sz="3200" i="1" dirty="0">
                <a:solidFill>
                  <a:schemeClr val="bg1"/>
                </a:solidFill>
              </a:rPr>
              <a:t>SD</a:t>
            </a:r>
            <a:r>
              <a:rPr lang="en-US" sz="3200" dirty="0">
                <a:solidFill>
                  <a:schemeClr val="bg1"/>
                </a:solidFill>
              </a:rPr>
              <a:t>=2.29</a:t>
            </a:r>
            <a:endParaRPr lang="en-US" sz="3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324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12717</TotalTime>
  <Words>373</Words>
  <Application>Microsoft Macintosh PowerPoint</Application>
  <PresentationFormat>Custom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</vt:lpstr>
      <vt:lpstr>Times New Roman</vt:lpstr>
      <vt:lpstr>Default Design</vt:lpstr>
      <vt:lpstr>PowerPoint Presentation</vt:lpstr>
    </vt:vector>
  </TitlesOfParts>
  <Company>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Norton, Erin M</dc:creator>
  <cp:lastModifiedBy>Mcclure, Katelyn L.</cp:lastModifiedBy>
  <cp:revision>189</cp:revision>
  <cp:lastPrinted>2020-03-27T14:47:49Z</cp:lastPrinted>
  <dcterms:created xsi:type="dcterms:W3CDTF">2013-04-17T12:29:12Z</dcterms:created>
  <dcterms:modified xsi:type="dcterms:W3CDTF">2022-10-25T23:00:03Z</dcterms:modified>
</cp:coreProperties>
</file>